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308" r:id="rId25"/>
    <p:sldId id="309" r:id="rId26"/>
    <p:sldId id="310" r:id="rId27"/>
    <p:sldId id="280" r:id="rId28"/>
    <p:sldId id="281" r:id="rId29"/>
    <p:sldId id="282" r:id="rId30"/>
    <p:sldId id="283" r:id="rId31"/>
    <p:sldId id="284" r:id="rId32"/>
    <p:sldId id="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3478079A-F6A4-46EA-A9BC-874A2441140F}" type="datetimeFigureOut">
              <a:rPr lang="en-IN" smtClean="0"/>
              <a:t>09-05-2023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026535-9951-4A02-A640-1D90116FC38D}" type="slidenum">
              <a:rPr lang="en-IN" smtClean="0"/>
              <a:t>‹#›</a:t>
            </a:fld>
            <a:endParaRPr lang="en-IN"/>
          </a:p>
        </p:txBody>
      </p:sp>
    </p:spTree>
    <p:extLst>
      <p:ext uri="{BB962C8B-B14F-4D97-AF65-F5344CB8AC3E}">
        <p14:creationId xmlns:p14="http://schemas.microsoft.com/office/powerpoint/2010/main" val="1458301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478079A-F6A4-46EA-A9BC-874A2441140F}" type="datetimeFigureOut">
              <a:rPr lang="en-IN" smtClean="0"/>
              <a:t>09-05-2023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026535-9951-4A02-A640-1D90116FC38D}" type="slidenum">
              <a:rPr lang="en-IN" smtClean="0"/>
              <a:t>‹#›</a:t>
            </a:fld>
            <a:endParaRPr lang="en-IN"/>
          </a:p>
        </p:txBody>
      </p:sp>
    </p:spTree>
    <p:extLst>
      <p:ext uri="{BB962C8B-B14F-4D97-AF65-F5344CB8AC3E}">
        <p14:creationId xmlns:p14="http://schemas.microsoft.com/office/powerpoint/2010/main" val="976104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478079A-F6A4-46EA-A9BC-874A2441140F}" type="datetimeFigureOut">
              <a:rPr lang="en-IN" smtClean="0"/>
              <a:t>09-05-2023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026535-9951-4A02-A640-1D90116FC38D}" type="slidenum">
              <a:rPr lang="en-IN" smtClean="0"/>
              <a:t>‹#›</a:t>
            </a:fld>
            <a:endParaRPr lang="en-IN"/>
          </a:p>
        </p:txBody>
      </p:sp>
    </p:spTree>
    <p:extLst>
      <p:ext uri="{BB962C8B-B14F-4D97-AF65-F5344CB8AC3E}">
        <p14:creationId xmlns:p14="http://schemas.microsoft.com/office/powerpoint/2010/main" val="336549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478079A-F6A4-46EA-A9BC-874A2441140F}" type="datetimeFigureOut">
              <a:rPr lang="en-IN" smtClean="0"/>
              <a:t>09-05-2023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026535-9951-4A02-A640-1D90116FC38D}" type="slidenum">
              <a:rPr lang="en-IN" smtClean="0"/>
              <a:t>‹#›</a:t>
            </a:fld>
            <a:endParaRPr lang="en-IN"/>
          </a:p>
        </p:txBody>
      </p:sp>
    </p:spTree>
    <p:extLst>
      <p:ext uri="{BB962C8B-B14F-4D97-AF65-F5344CB8AC3E}">
        <p14:creationId xmlns:p14="http://schemas.microsoft.com/office/powerpoint/2010/main" val="3936293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78079A-F6A4-46EA-A9BC-874A2441140F}" type="datetimeFigureOut">
              <a:rPr lang="en-IN" smtClean="0"/>
              <a:t>09-05-2023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026535-9951-4A02-A640-1D90116FC38D}" type="slidenum">
              <a:rPr lang="en-IN" smtClean="0"/>
              <a:t>‹#›</a:t>
            </a:fld>
            <a:endParaRPr lang="en-IN"/>
          </a:p>
        </p:txBody>
      </p:sp>
    </p:spTree>
    <p:extLst>
      <p:ext uri="{BB962C8B-B14F-4D97-AF65-F5344CB8AC3E}">
        <p14:creationId xmlns:p14="http://schemas.microsoft.com/office/powerpoint/2010/main" val="185015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3478079A-F6A4-46EA-A9BC-874A2441140F}" type="datetimeFigureOut">
              <a:rPr lang="en-IN" smtClean="0"/>
              <a:t>09-05-2023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026535-9951-4A02-A640-1D90116FC38D}" type="slidenum">
              <a:rPr lang="en-IN" smtClean="0"/>
              <a:t>‹#›</a:t>
            </a:fld>
            <a:endParaRPr lang="en-IN"/>
          </a:p>
        </p:txBody>
      </p:sp>
    </p:spTree>
    <p:extLst>
      <p:ext uri="{BB962C8B-B14F-4D97-AF65-F5344CB8AC3E}">
        <p14:creationId xmlns:p14="http://schemas.microsoft.com/office/powerpoint/2010/main" val="4050986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3478079A-F6A4-46EA-A9BC-874A2441140F}" type="datetimeFigureOut">
              <a:rPr lang="en-IN" smtClean="0"/>
              <a:t>09-05-2023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D026535-9951-4A02-A640-1D90116FC38D}" type="slidenum">
              <a:rPr lang="en-IN" smtClean="0"/>
              <a:t>‹#›</a:t>
            </a:fld>
            <a:endParaRPr lang="en-IN"/>
          </a:p>
        </p:txBody>
      </p:sp>
    </p:spTree>
    <p:extLst>
      <p:ext uri="{BB962C8B-B14F-4D97-AF65-F5344CB8AC3E}">
        <p14:creationId xmlns:p14="http://schemas.microsoft.com/office/powerpoint/2010/main" val="371104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3478079A-F6A4-46EA-A9BC-874A2441140F}" type="datetimeFigureOut">
              <a:rPr lang="en-IN" smtClean="0"/>
              <a:t>09-05-2023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026535-9951-4A02-A640-1D90116FC38D}" type="slidenum">
              <a:rPr lang="en-IN" smtClean="0"/>
              <a:t>‹#›</a:t>
            </a:fld>
            <a:endParaRPr lang="en-IN"/>
          </a:p>
        </p:txBody>
      </p:sp>
    </p:spTree>
    <p:extLst>
      <p:ext uri="{BB962C8B-B14F-4D97-AF65-F5344CB8AC3E}">
        <p14:creationId xmlns:p14="http://schemas.microsoft.com/office/powerpoint/2010/main" val="364822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78079A-F6A4-46EA-A9BC-874A2441140F}" type="datetimeFigureOut">
              <a:rPr lang="en-IN" smtClean="0"/>
              <a:t>09-05-2023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D026535-9951-4A02-A640-1D90116FC38D}" type="slidenum">
              <a:rPr lang="en-IN" smtClean="0"/>
              <a:t>‹#›</a:t>
            </a:fld>
            <a:endParaRPr lang="en-IN"/>
          </a:p>
        </p:txBody>
      </p:sp>
    </p:spTree>
    <p:extLst>
      <p:ext uri="{BB962C8B-B14F-4D97-AF65-F5344CB8AC3E}">
        <p14:creationId xmlns:p14="http://schemas.microsoft.com/office/powerpoint/2010/main" val="101944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78079A-F6A4-46EA-A9BC-874A2441140F}" type="datetimeFigureOut">
              <a:rPr lang="en-IN" smtClean="0"/>
              <a:t>09-05-2023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026535-9951-4A02-A640-1D90116FC38D}" type="slidenum">
              <a:rPr lang="en-IN" smtClean="0"/>
              <a:t>‹#›</a:t>
            </a:fld>
            <a:endParaRPr lang="en-IN"/>
          </a:p>
        </p:txBody>
      </p:sp>
    </p:spTree>
    <p:extLst>
      <p:ext uri="{BB962C8B-B14F-4D97-AF65-F5344CB8AC3E}">
        <p14:creationId xmlns:p14="http://schemas.microsoft.com/office/powerpoint/2010/main" val="4195071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78079A-F6A4-46EA-A9BC-874A2441140F}" type="datetimeFigureOut">
              <a:rPr lang="en-IN" smtClean="0"/>
              <a:t>09-05-2023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026535-9951-4A02-A640-1D90116FC38D}" type="slidenum">
              <a:rPr lang="en-IN" smtClean="0"/>
              <a:t>‹#›</a:t>
            </a:fld>
            <a:endParaRPr lang="en-IN"/>
          </a:p>
        </p:txBody>
      </p:sp>
    </p:spTree>
    <p:extLst>
      <p:ext uri="{BB962C8B-B14F-4D97-AF65-F5344CB8AC3E}">
        <p14:creationId xmlns:p14="http://schemas.microsoft.com/office/powerpoint/2010/main" val="3744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8079A-F6A4-46EA-A9BC-874A2441140F}" type="datetimeFigureOut">
              <a:rPr lang="en-IN" smtClean="0"/>
              <a:t>09-05-2023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026535-9951-4A02-A640-1D90116FC38D}" type="slidenum">
              <a:rPr lang="en-IN" smtClean="0"/>
              <a:t>‹#›</a:t>
            </a:fld>
            <a:endParaRPr lang="en-IN"/>
          </a:p>
        </p:txBody>
      </p:sp>
    </p:spTree>
    <p:extLst>
      <p:ext uri="{BB962C8B-B14F-4D97-AF65-F5344CB8AC3E}">
        <p14:creationId xmlns:p14="http://schemas.microsoft.com/office/powerpoint/2010/main" val="2451355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56.png"/><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1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1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image" Target="../media/image108.png"/><Relationship Id="rId16"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2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6553" y="188007"/>
            <a:ext cx="5964965" cy="523220"/>
          </a:xfrm>
          <a:prstGeom prst="rect">
            <a:avLst/>
          </a:prstGeom>
          <a:noFill/>
        </p:spPr>
        <p:txBody>
          <a:bodyPr wrap="square" rtlCol="0">
            <a:spAutoFit/>
          </a:bodyPr>
          <a:lstStyle/>
          <a:p>
            <a:r>
              <a:rPr lang="en-US" sz="2800" b="1" dirty="0" smtClean="0"/>
              <a:t>Problem Statement</a:t>
            </a:r>
            <a:endParaRPr lang="en-IN" sz="2800" b="1" dirty="0"/>
          </a:p>
        </p:txBody>
      </p:sp>
      <p:sp>
        <p:nvSpPr>
          <p:cNvPr id="5" name="Rectangle 4"/>
          <p:cNvSpPr/>
          <p:nvPr/>
        </p:nvSpPr>
        <p:spPr>
          <a:xfrm>
            <a:off x="196553" y="772546"/>
            <a:ext cx="11528277" cy="1200329"/>
          </a:xfrm>
          <a:prstGeom prst="rect">
            <a:avLst/>
          </a:prstGeom>
        </p:spPr>
        <p:txBody>
          <a:bodyPr wrap="square">
            <a:spAutoFit/>
          </a:bodyPr>
          <a:lstStyle/>
          <a:p>
            <a:r>
              <a:rPr lang="en-US" b="0" i="0" dirty="0" smtClean="0">
                <a:solidFill>
                  <a:srgbClr val="091E42"/>
                </a:solidFill>
                <a:effectLst/>
                <a:latin typeface="freight-text-pro"/>
              </a:rPr>
              <a:t>In the telecom industry, customers are able to choose from multiple service providers and actively switch from one operator to another. In this highly competitive market, the telecommunications industry experiences an average of 15-25% annual churn rate. Given the fact that it costs 5-10 times more to acquire a new customer than to retain an existing one</a:t>
            </a:r>
            <a:endParaRPr lang="en-IN" dirty="0"/>
          </a:p>
        </p:txBody>
      </p:sp>
      <p:sp>
        <p:nvSpPr>
          <p:cNvPr id="6" name="TextBox 5"/>
          <p:cNvSpPr txBox="1"/>
          <p:nvPr/>
        </p:nvSpPr>
        <p:spPr>
          <a:xfrm>
            <a:off x="196552" y="2263211"/>
            <a:ext cx="5964965" cy="523220"/>
          </a:xfrm>
          <a:prstGeom prst="rect">
            <a:avLst/>
          </a:prstGeom>
          <a:noFill/>
        </p:spPr>
        <p:txBody>
          <a:bodyPr wrap="square" rtlCol="0">
            <a:spAutoFit/>
          </a:bodyPr>
          <a:lstStyle/>
          <a:p>
            <a:r>
              <a:rPr lang="en-US" sz="2800" b="1" dirty="0" smtClean="0"/>
              <a:t>Business Objective</a:t>
            </a:r>
            <a:endParaRPr lang="en-IN" sz="2800" b="1" dirty="0"/>
          </a:p>
        </p:txBody>
      </p:sp>
      <p:sp>
        <p:nvSpPr>
          <p:cNvPr id="7" name="Rectangle 6"/>
          <p:cNvSpPr/>
          <p:nvPr/>
        </p:nvSpPr>
        <p:spPr>
          <a:xfrm>
            <a:off x="196552" y="2881877"/>
            <a:ext cx="11194992" cy="646331"/>
          </a:xfrm>
          <a:prstGeom prst="rect">
            <a:avLst/>
          </a:prstGeom>
        </p:spPr>
        <p:txBody>
          <a:bodyPr wrap="square">
            <a:spAutoFit/>
          </a:bodyPr>
          <a:lstStyle/>
          <a:p>
            <a:pPr>
              <a:buFont typeface="Arial" panose="020B0604020202020204" pitchFamily="34" charset="0"/>
              <a:buChar char="•"/>
            </a:pPr>
            <a:r>
              <a:rPr lang="en-US" i="0" dirty="0" smtClean="0">
                <a:solidFill>
                  <a:srgbClr val="000000"/>
                </a:solidFill>
                <a:effectLst/>
                <a:latin typeface="Helvetica Neue"/>
              </a:rPr>
              <a:t>The Business objective here is to reduce customer churn, Retain high profitable customer and to identify which customers are at high risk of churn so that corrective action can be taken place</a:t>
            </a:r>
            <a:endParaRPr lang="en-US" i="0" dirty="0">
              <a:solidFill>
                <a:srgbClr val="000000"/>
              </a:solidFill>
              <a:effectLst/>
              <a:latin typeface="Helvetica Neue"/>
            </a:endParaRPr>
          </a:p>
        </p:txBody>
      </p:sp>
      <p:sp>
        <p:nvSpPr>
          <p:cNvPr id="8" name="TextBox 7"/>
          <p:cNvSpPr txBox="1"/>
          <p:nvPr/>
        </p:nvSpPr>
        <p:spPr>
          <a:xfrm>
            <a:off x="196552" y="3890297"/>
            <a:ext cx="5964965" cy="523220"/>
          </a:xfrm>
          <a:prstGeom prst="rect">
            <a:avLst/>
          </a:prstGeom>
          <a:noFill/>
        </p:spPr>
        <p:txBody>
          <a:bodyPr wrap="square" rtlCol="0">
            <a:spAutoFit/>
          </a:bodyPr>
          <a:lstStyle/>
          <a:p>
            <a:r>
              <a:rPr lang="en-US" sz="2800" b="1" dirty="0" smtClean="0"/>
              <a:t>Understanding and Defining Churn</a:t>
            </a:r>
            <a:endParaRPr lang="en-IN" sz="2800" b="1" dirty="0"/>
          </a:p>
        </p:txBody>
      </p:sp>
      <p:sp>
        <p:nvSpPr>
          <p:cNvPr id="9" name="Rectangle 8"/>
          <p:cNvSpPr/>
          <p:nvPr/>
        </p:nvSpPr>
        <p:spPr>
          <a:xfrm>
            <a:off x="196552" y="4775606"/>
            <a:ext cx="11528277" cy="1754326"/>
          </a:xfrm>
          <a:prstGeom prst="rect">
            <a:avLst/>
          </a:prstGeom>
        </p:spPr>
        <p:txBody>
          <a:bodyPr wrap="square">
            <a:spAutoFit/>
          </a:bodyPr>
          <a:lstStyle/>
          <a:p>
            <a:pPr marL="285750" indent="-285750">
              <a:buFont typeface="Arial" panose="020B0604020202020204" pitchFamily="34" charset="0"/>
              <a:buChar char="•"/>
            </a:pPr>
            <a:r>
              <a:rPr lang="en-US" b="0" i="0" dirty="0" smtClean="0">
                <a:solidFill>
                  <a:srgbClr val="091E42"/>
                </a:solidFill>
                <a:effectLst/>
                <a:latin typeface="freight-text-pro"/>
              </a:rPr>
              <a:t>Postpaid churn - </a:t>
            </a:r>
            <a:r>
              <a:rPr lang="en-US" dirty="0"/>
              <a:t>In the postpaid model, when customers want to switch to another operator, they usually inform the existing operator to terminate the services, and you directly know that this is an instance of churn.</a:t>
            </a:r>
            <a:endParaRPr lang="en-US" b="0" i="0" dirty="0" smtClean="0">
              <a:solidFill>
                <a:srgbClr val="091E42"/>
              </a:solidFill>
              <a:effectLst/>
              <a:latin typeface="freight-text-pro"/>
            </a:endParaRPr>
          </a:p>
          <a:p>
            <a:pPr marL="285750" indent="-285750">
              <a:buFont typeface="Arial" panose="020B0604020202020204" pitchFamily="34" charset="0"/>
              <a:buChar char="•"/>
            </a:pPr>
            <a:r>
              <a:rPr lang="en-US" dirty="0" smtClean="0">
                <a:solidFill>
                  <a:srgbClr val="091E42"/>
                </a:solidFill>
                <a:latin typeface="freight-text-pro"/>
              </a:rPr>
              <a:t>Prepaid Churn - </a:t>
            </a:r>
            <a:r>
              <a:rPr lang="en-US" dirty="0"/>
              <a:t> </a:t>
            </a:r>
            <a:r>
              <a:rPr lang="en-US" dirty="0" smtClean="0"/>
              <a:t>In Prepaid Churn Customers </a:t>
            </a:r>
            <a:r>
              <a:rPr lang="en-US" dirty="0"/>
              <a:t>who want to switch to another network can simply stop using the services without any notice, and it is hard to know whether someone has actually churned or is simply not using the services temporarily (e.g. someone may be on a trip abroad for a month or two and then intend to resume using the services again).</a:t>
            </a:r>
            <a:endParaRPr lang="en-IN" dirty="0"/>
          </a:p>
        </p:txBody>
      </p:sp>
    </p:spTree>
    <p:extLst>
      <p:ext uri="{BB962C8B-B14F-4D97-AF65-F5344CB8AC3E}">
        <p14:creationId xmlns:p14="http://schemas.microsoft.com/office/powerpoint/2010/main" val="1098218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02721"/>
            <a:ext cx="2563738" cy="1904643"/>
          </a:xfrm>
          <a:prstGeom prst="rect">
            <a:avLst/>
          </a:prstGeom>
        </p:spPr>
      </p:pic>
      <p:pic>
        <p:nvPicPr>
          <p:cNvPr id="3" name="Picture 2"/>
          <p:cNvPicPr>
            <a:picLocks noChangeAspect="1"/>
          </p:cNvPicPr>
          <p:nvPr/>
        </p:nvPicPr>
        <p:blipFill>
          <a:blip r:embed="rId3"/>
          <a:stretch>
            <a:fillRect/>
          </a:stretch>
        </p:blipFill>
        <p:spPr>
          <a:xfrm>
            <a:off x="2563738" y="402721"/>
            <a:ext cx="2546647" cy="1933349"/>
          </a:xfrm>
          <a:prstGeom prst="rect">
            <a:avLst/>
          </a:prstGeom>
        </p:spPr>
      </p:pic>
      <p:pic>
        <p:nvPicPr>
          <p:cNvPr id="4" name="Picture 3"/>
          <p:cNvPicPr>
            <a:picLocks noChangeAspect="1"/>
          </p:cNvPicPr>
          <p:nvPr/>
        </p:nvPicPr>
        <p:blipFill>
          <a:blip r:embed="rId4"/>
          <a:stretch>
            <a:fillRect/>
          </a:stretch>
        </p:blipFill>
        <p:spPr>
          <a:xfrm>
            <a:off x="5127477" y="433205"/>
            <a:ext cx="2615014" cy="1871240"/>
          </a:xfrm>
          <a:prstGeom prst="rect">
            <a:avLst/>
          </a:prstGeom>
        </p:spPr>
      </p:pic>
      <p:pic>
        <p:nvPicPr>
          <p:cNvPr id="5" name="Picture 4"/>
          <p:cNvPicPr>
            <a:picLocks noChangeAspect="1"/>
          </p:cNvPicPr>
          <p:nvPr/>
        </p:nvPicPr>
        <p:blipFill>
          <a:blip r:embed="rId5"/>
          <a:stretch>
            <a:fillRect/>
          </a:stretch>
        </p:blipFill>
        <p:spPr>
          <a:xfrm>
            <a:off x="7759584" y="402722"/>
            <a:ext cx="2951776" cy="1901724"/>
          </a:xfrm>
          <a:prstGeom prst="rect">
            <a:avLst/>
          </a:prstGeom>
        </p:spPr>
      </p:pic>
      <p:pic>
        <p:nvPicPr>
          <p:cNvPr id="6" name="Picture 5"/>
          <p:cNvPicPr>
            <a:picLocks noChangeAspect="1"/>
          </p:cNvPicPr>
          <p:nvPr/>
        </p:nvPicPr>
        <p:blipFill>
          <a:blip r:embed="rId6"/>
          <a:stretch>
            <a:fillRect/>
          </a:stretch>
        </p:blipFill>
        <p:spPr>
          <a:xfrm>
            <a:off x="32288" y="2447300"/>
            <a:ext cx="2563897" cy="1594861"/>
          </a:xfrm>
          <a:prstGeom prst="rect">
            <a:avLst/>
          </a:prstGeom>
        </p:spPr>
      </p:pic>
      <p:pic>
        <p:nvPicPr>
          <p:cNvPr id="7" name="Picture 6"/>
          <p:cNvPicPr>
            <a:picLocks noChangeAspect="1"/>
          </p:cNvPicPr>
          <p:nvPr/>
        </p:nvPicPr>
        <p:blipFill>
          <a:blip r:embed="rId7"/>
          <a:stretch>
            <a:fillRect/>
          </a:stretch>
        </p:blipFill>
        <p:spPr>
          <a:xfrm>
            <a:off x="2563738" y="2421570"/>
            <a:ext cx="2521236" cy="1620591"/>
          </a:xfrm>
          <a:prstGeom prst="rect">
            <a:avLst/>
          </a:prstGeom>
        </p:spPr>
      </p:pic>
      <p:pic>
        <p:nvPicPr>
          <p:cNvPr id="8" name="Picture 7"/>
          <p:cNvPicPr>
            <a:picLocks noChangeAspect="1"/>
          </p:cNvPicPr>
          <p:nvPr/>
        </p:nvPicPr>
        <p:blipFill>
          <a:blip r:embed="rId8"/>
          <a:stretch>
            <a:fillRect/>
          </a:stretch>
        </p:blipFill>
        <p:spPr>
          <a:xfrm>
            <a:off x="5127478" y="2447299"/>
            <a:ext cx="2659714" cy="1671773"/>
          </a:xfrm>
          <a:prstGeom prst="rect">
            <a:avLst/>
          </a:prstGeom>
        </p:spPr>
      </p:pic>
      <p:pic>
        <p:nvPicPr>
          <p:cNvPr id="9" name="Picture 8"/>
          <p:cNvPicPr>
            <a:picLocks noChangeAspect="1"/>
          </p:cNvPicPr>
          <p:nvPr/>
        </p:nvPicPr>
        <p:blipFill>
          <a:blip r:embed="rId9"/>
          <a:stretch>
            <a:fillRect/>
          </a:stretch>
        </p:blipFill>
        <p:spPr>
          <a:xfrm>
            <a:off x="7742491" y="2421570"/>
            <a:ext cx="2968869" cy="1815022"/>
          </a:xfrm>
          <a:prstGeom prst="rect">
            <a:avLst/>
          </a:prstGeom>
        </p:spPr>
      </p:pic>
      <p:pic>
        <p:nvPicPr>
          <p:cNvPr id="10" name="Picture 9"/>
          <p:cNvPicPr>
            <a:picLocks noChangeAspect="1"/>
          </p:cNvPicPr>
          <p:nvPr/>
        </p:nvPicPr>
        <p:blipFill>
          <a:blip r:embed="rId10"/>
          <a:stretch>
            <a:fillRect/>
          </a:stretch>
        </p:blipFill>
        <p:spPr>
          <a:xfrm>
            <a:off x="32288" y="4182097"/>
            <a:ext cx="2583247" cy="1398307"/>
          </a:xfrm>
          <a:prstGeom prst="rect">
            <a:avLst/>
          </a:prstGeom>
        </p:spPr>
      </p:pic>
      <p:pic>
        <p:nvPicPr>
          <p:cNvPr id="11" name="Picture 10"/>
          <p:cNvPicPr>
            <a:picLocks noChangeAspect="1"/>
          </p:cNvPicPr>
          <p:nvPr/>
        </p:nvPicPr>
        <p:blipFill>
          <a:blip r:embed="rId11"/>
          <a:stretch>
            <a:fillRect/>
          </a:stretch>
        </p:blipFill>
        <p:spPr>
          <a:xfrm>
            <a:off x="2563737" y="4182097"/>
            <a:ext cx="2563739" cy="1523433"/>
          </a:xfrm>
          <a:prstGeom prst="rect">
            <a:avLst/>
          </a:prstGeom>
        </p:spPr>
      </p:pic>
      <p:pic>
        <p:nvPicPr>
          <p:cNvPr id="12" name="Picture 11"/>
          <p:cNvPicPr>
            <a:picLocks noChangeAspect="1"/>
          </p:cNvPicPr>
          <p:nvPr/>
        </p:nvPicPr>
        <p:blipFill>
          <a:blip r:embed="rId12"/>
          <a:stretch>
            <a:fillRect/>
          </a:stretch>
        </p:blipFill>
        <p:spPr>
          <a:xfrm>
            <a:off x="4975042" y="4159285"/>
            <a:ext cx="2683884" cy="1574976"/>
          </a:xfrm>
          <a:prstGeom prst="rect">
            <a:avLst/>
          </a:prstGeom>
        </p:spPr>
      </p:pic>
      <p:pic>
        <p:nvPicPr>
          <p:cNvPr id="13" name="Picture 12"/>
          <p:cNvPicPr>
            <a:picLocks noChangeAspect="1"/>
          </p:cNvPicPr>
          <p:nvPr/>
        </p:nvPicPr>
        <p:blipFill>
          <a:blip r:embed="rId13"/>
          <a:stretch>
            <a:fillRect/>
          </a:stretch>
        </p:blipFill>
        <p:spPr>
          <a:xfrm>
            <a:off x="7658926" y="4144802"/>
            <a:ext cx="3160050" cy="1663376"/>
          </a:xfrm>
          <a:prstGeom prst="rect">
            <a:avLst/>
          </a:prstGeom>
        </p:spPr>
      </p:pic>
      <p:sp>
        <p:nvSpPr>
          <p:cNvPr id="14" name="TextBox 13"/>
          <p:cNvSpPr txBox="1"/>
          <p:nvPr/>
        </p:nvSpPr>
        <p:spPr>
          <a:xfrm>
            <a:off x="84800" y="78722"/>
            <a:ext cx="5982714" cy="369332"/>
          </a:xfrm>
          <a:prstGeom prst="rect">
            <a:avLst/>
          </a:prstGeom>
          <a:noFill/>
        </p:spPr>
        <p:txBody>
          <a:bodyPr wrap="square" rtlCol="0">
            <a:spAutoFit/>
          </a:bodyPr>
          <a:lstStyle/>
          <a:p>
            <a:r>
              <a:rPr lang="en-US" b="1" dirty="0" smtClean="0"/>
              <a:t>Doing the EDA analysis – checking Outliers</a:t>
            </a:r>
            <a:endParaRPr lang="en-IN" b="1" dirty="0"/>
          </a:p>
        </p:txBody>
      </p:sp>
    </p:spTree>
    <p:extLst>
      <p:ext uri="{BB962C8B-B14F-4D97-AF65-F5344CB8AC3E}">
        <p14:creationId xmlns:p14="http://schemas.microsoft.com/office/powerpoint/2010/main" val="253570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9462" y="445340"/>
            <a:ext cx="2264635" cy="1694625"/>
          </a:xfrm>
          <a:prstGeom prst="rect">
            <a:avLst/>
          </a:prstGeom>
        </p:spPr>
      </p:pic>
      <p:pic>
        <p:nvPicPr>
          <p:cNvPr id="7" name="Picture 6"/>
          <p:cNvPicPr>
            <a:picLocks noChangeAspect="1"/>
          </p:cNvPicPr>
          <p:nvPr/>
        </p:nvPicPr>
        <p:blipFill>
          <a:blip r:embed="rId3"/>
          <a:stretch>
            <a:fillRect/>
          </a:stretch>
        </p:blipFill>
        <p:spPr>
          <a:xfrm>
            <a:off x="2444098" y="445340"/>
            <a:ext cx="2572284" cy="1694625"/>
          </a:xfrm>
          <a:prstGeom prst="rect">
            <a:avLst/>
          </a:prstGeom>
        </p:spPr>
      </p:pic>
      <p:pic>
        <p:nvPicPr>
          <p:cNvPr id="8" name="Picture 7"/>
          <p:cNvPicPr>
            <a:picLocks noChangeAspect="1"/>
          </p:cNvPicPr>
          <p:nvPr/>
        </p:nvPicPr>
        <p:blipFill>
          <a:blip r:embed="rId4"/>
          <a:stretch>
            <a:fillRect/>
          </a:stretch>
        </p:blipFill>
        <p:spPr>
          <a:xfrm>
            <a:off x="5016382" y="445340"/>
            <a:ext cx="2743199" cy="1694625"/>
          </a:xfrm>
          <a:prstGeom prst="rect">
            <a:avLst/>
          </a:prstGeom>
        </p:spPr>
      </p:pic>
      <p:pic>
        <p:nvPicPr>
          <p:cNvPr id="9" name="Picture 8"/>
          <p:cNvPicPr>
            <a:picLocks noChangeAspect="1"/>
          </p:cNvPicPr>
          <p:nvPr/>
        </p:nvPicPr>
        <p:blipFill>
          <a:blip r:embed="rId5"/>
          <a:stretch>
            <a:fillRect/>
          </a:stretch>
        </p:blipFill>
        <p:spPr>
          <a:xfrm>
            <a:off x="7759581" y="445340"/>
            <a:ext cx="3337849" cy="1694625"/>
          </a:xfrm>
          <a:prstGeom prst="rect">
            <a:avLst/>
          </a:prstGeom>
        </p:spPr>
      </p:pic>
      <p:pic>
        <p:nvPicPr>
          <p:cNvPr id="10" name="Picture 9"/>
          <p:cNvPicPr>
            <a:picLocks noChangeAspect="1"/>
          </p:cNvPicPr>
          <p:nvPr/>
        </p:nvPicPr>
        <p:blipFill>
          <a:blip r:embed="rId6"/>
          <a:stretch>
            <a:fillRect/>
          </a:stretch>
        </p:blipFill>
        <p:spPr>
          <a:xfrm>
            <a:off x="179462" y="2206700"/>
            <a:ext cx="2264635" cy="1826916"/>
          </a:xfrm>
          <a:prstGeom prst="rect">
            <a:avLst/>
          </a:prstGeom>
        </p:spPr>
      </p:pic>
      <p:pic>
        <p:nvPicPr>
          <p:cNvPr id="11" name="Picture 10"/>
          <p:cNvPicPr>
            <a:picLocks noChangeAspect="1"/>
          </p:cNvPicPr>
          <p:nvPr/>
        </p:nvPicPr>
        <p:blipFill>
          <a:blip r:embed="rId7"/>
          <a:stretch>
            <a:fillRect/>
          </a:stretch>
        </p:blipFill>
        <p:spPr>
          <a:xfrm>
            <a:off x="2444097" y="2139965"/>
            <a:ext cx="2572285" cy="1924799"/>
          </a:xfrm>
          <a:prstGeom prst="rect">
            <a:avLst/>
          </a:prstGeom>
        </p:spPr>
      </p:pic>
      <p:pic>
        <p:nvPicPr>
          <p:cNvPr id="12" name="Picture 11"/>
          <p:cNvPicPr>
            <a:picLocks noChangeAspect="1"/>
          </p:cNvPicPr>
          <p:nvPr/>
        </p:nvPicPr>
        <p:blipFill>
          <a:blip r:embed="rId8"/>
          <a:stretch>
            <a:fillRect/>
          </a:stretch>
        </p:blipFill>
        <p:spPr>
          <a:xfrm>
            <a:off x="5016382" y="2139965"/>
            <a:ext cx="2743200" cy="1924799"/>
          </a:xfrm>
          <a:prstGeom prst="rect">
            <a:avLst/>
          </a:prstGeom>
        </p:spPr>
      </p:pic>
      <p:pic>
        <p:nvPicPr>
          <p:cNvPr id="13" name="Picture 12"/>
          <p:cNvPicPr>
            <a:picLocks noChangeAspect="1"/>
          </p:cNvPicPr>
          <p:nvPr/>
        </p:nvPicPr>
        <p:blipFill>
          <a:blip r:embed="rId9"/>
          <a:stretch>
            <a:fillRect/>
          </a:stretch>
        </p:blipFill>
        <p:spPr>
          <a:xfrm>
            <a:off x="7725287" y="2139965"/>
            <a:ext cx="3406435" cy="1924799"/>
          </a:xfrm>
          <a:prstGeom prst="rect">
            <a:avLst/>
          </a:prstGeom>
        </p:spPr>
      </p:pic>
      <p:pic>
        <p:nvPicPr>
          <p:cNvPr id="14" name="Picture 13"/>
          <p:cNvPicPr>
            <a:picLocks noChangeAspect="1"/>
          </p:cNvPicPr>
          <p:nvPr/>
        </p:nvPicPr>
        <p:blipFill>
          <a:blip r:embed="rId10"/>
          <a:stretch>
            <a:fillRect/>
          </a:stretch>
        </p:blipFill>
        <p:spPr>
          <a:xfrm>
            <a:off x="179462" y="4064765"/>
            <a:ext cx="2264635" cy="1430182"/>
          </a:xfrm>
          <a:prstGeom prst="rect">
            <a:avLst/>
          </a:prstGeom>
        </p:spPr>
      </p:pic>
      <p:pic>
        <p:nvPicPr>
          <p:cNvPr id="15" name="Picture 14"/>
          <p:cNvPicPr>
            <a:picLocks noChangeAspect="1"/>
          </p:cNvPicPr>
          <p:nvPr/>
        </p:nvPicPr>
        <p:blipFill>
          <a:blip r:embed="rId11"/>
          <a:stretch>
            <a:fillRect/>
          </a:stretch>
        </p:blipFill>
        <p:spPr>
          <a:xfrm>
            <a:off x="2444097" y="4064764"/>
            <a:ext cx="2572283" cy="1428993"/>
          </a:xfrm>
          <a:prstGeom prst="rect">
            <a:avLst/>
          </a:prstGeom>
        </p:spPr>
      </p:pic>
      <p:pic>
        <p:nvPicPr>
          <p:cNvPr id="16" name="Picture 15"/>
          <p:cNvPicPr>
            <a:picLocks noChangeAspect="1"/>
          </p:cNvPicPr>
          <p:nvPr/>
        </p:nvPicPr>
        <p:blipFill>
          <a:blip r:embed="rId12"/>
          <a:stretch>
            <a:fillRect/>
          </a:stretch>
        </p:blipFill>
        <p:spPr>
          <a:xfrm>
            <a:off x="4927356" y="4064764"/>
            <a:ext cx="2900591" cy="1428993"/>
          </a:xfrm>
          <a:prstGeom prst="rect">
            <a:avLst/>
          </a:prstGeom>
        </p:spPr>
      </p:pic>
      <p:pic>
        <p:nvPicPr>
          <p:cNvPr id="17" name="Picture 16"/>
          <p:cNvPicPr>
            <a:picLocks noChangeAspect="1"/>
          </p:cNvPicPr>
          <p:nvPr/>
        </p:nvPicPr>
        <p:blipFill>
          <a:blip r:embed="rId13"/>
          <a:stretch>
            <a:fillRect/>
          </a:stretch>
        </p:blipFill>
        <p:spPr>
          <a:xfrm>
            <a:off x="7759579" y="4033616"/>
            <a:ext cx="3337849" cy="1460141"/>
          </a:xfrm>
          <a:prstGeom prst="rect">
            <a:avLst/>
          </a:prstGeom>
        </p:spPr>
      </p:pic>
      <p:pic>
        <p:nvPicPr>
          <p:cNvPr id="18" name="Picture 17"/>
          <p:cNvPicPr>
            <a:picLocks noChangeAspect="1"/>
          </p:cNvPicPr>
          <p:nvPr/>
        </p:nvPicPr>
        <p:blipFill>
          <a:blip r:embed="rId14"/>
          <a:stretch>
            <a:fillRect/>
          </a:stretch>
        </p:blipFill>
        <p:spPr>
          <a:xfrm>
            <a:off x="179462" y="5395315"/>
            <a:ext cx="2264633" cy="1462685"/>
          </a:xfrm>
          <a:prstGeom prst="rect">
            <a:avLst/>
          </a:prstGeom>
        </p:spPr>
      </p:pic>
      <p:pic>
        <p:nvPicPr>
          <p:cNvPr id="19" name="Picture 18"/>
          <p:cNvPicPr>
            <a:picLocks noChangeAspect="1"/>
          </p:cNvPicPr>
          <p:nvPr/>
        </p:nvPicPr>
        <p:blipFill>
          <a:blip r:embed="rId15"/>
          <a:stretch>
            <a:fillRect/>
          </a:stretch>
        </p:blipFill>
        <p:spPr>
          <a:xfrm>
            <a:off x="2444095" y="5482841"/>
            <a:ext cx="2448967" cy="1375160"/>
          </a:xfrm>
          <a:prstGeom prst="rect">
            <a:avLst/>
          </a:prstGeom>
        </p:spPr>
      </p:pic>
      <p:pic>
        <p:nvPicPr>
          <p:cNvPr id="20" name="Picture 19"/>
          <p:cNvPicPr>
            <a:picLocks noChangeAspect="1"/>
          </p:cNvPicPr>
          <p:nvPr/>
        </p:nvPicPr>
        <p:blipFill>
          <a:blip r:embed="rId16"/>
          <a:stretch>
            <a:fillRect/>
          </a:stretch>
        </p:blipFill>
        <p:spPr>
          <a:xfrm>
            <a:off x="4893062" y="5524904"/>
            <a:ext cx="2866517" cy="1333095"/>
          </a:xfrm>
          <a:prstGeom prst="rect">
            <a:avLst/>
          </a:prstGeom>
        </p:spPr>
      </p:pic>
      <p:pic>
        <p:nvPicPr>
          <p:cNvPr id="21" name="Picture 20"/>
          <p:cNvPicPr>
            <a:picLocks noChangeAspect="1"/>
          </p:cNvPicPr>
          <p:nvPr/>
        </p:nvPicPr>
        <p:blipFill>
          <a:blip r:embed="rId17"/>
          <a:stretch>
            <a:fillRect/>
          </a:stretch>
        </p:blipFill>
        <p:spPr>
          <a:xfrm>
            <a:off x="7759577" y="5524904"/>
            <a:ext cx="3215919" cy="1333095"/>
          </a:xfrm>
          <a:prstGeom prst="rect">
            <a:avLst/>
          </a:prstGeom>
        </p:spPr>
      </p:pic>
      <p:sp>
        <p:nvSpPr>
          <p:cNvPr id="22" name="TextBox 21"/>
          <p:cNvSpPr txBox="1"/>
          <p:nvPr/>
        </p:nvSpPr>
        <p:spPr>
          <a:xfrm>
            <a:off x="84800" y="87268"/>
            <a:ext cx="5982714" cy="369332"/>
          </a:xfrm>
          <a:prstGeom prst="rect">
            <a:avLst/>
          </a:prstGeom>
          <a:noFill/>
        </p:spPr>
        <p:txBody>
          <a:bodyPr wrap="square" rtlCol="0">
            <a:spAutoFit/>
          </a:bodyPr>
          <a:lstStyle/>
          <a:p>
            <a:r>
              <a:rPr lang="en-US" b="1" dirty="0" smtClean="0"/>
              <a:t>Doing the EDA analysis – checking Outliers</a:t>
            </a:r>
            <a:endParaRPr lang="en-IN" b="1" dirty="0"/>
          </a:p>
        </p:txBody>
      </p:sp>
    </p:spTree>
    <p:extLst>
      <p:ext uri="{BB962C8B-B14F-4D97-AF65-F5344CB8AC3E}">
        <p14:creationId xmlns:p14="http://schemas.microsoft.com/office/powerpoint/2010/main" val="8408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48226"/>
            <a:ext cx="2615013" cy="1824955"/>
          </a:xfrm>
          <a:prstGeom prst="rect">
            <a:avLst/>
          </a:prstGeom>
        </p:spPr>
      </p:pic>
      <p:pic>
        <p:nvPicPr>
          <p:cNvPr id="3" name="Picture 2"/>
          <p:cNvPicPr>
            <a:picLocks noChangeAspect="1"/>
          </p:cNvPicPr>
          <p:nvPr/>
        </p:nvPicPr>
        <p:blipFill>
          <a:blip r:embed="rId3"/>
          <a:stretch>
            <a:fillRect/>
          </a:stretch>
        </p:blipFill>
        <p:spPr>
          <a:xfrm>
            <a:off x="2615013" y="448226"/>
            <a:ext cx="2956845" cy="1824955"/>
          </a:xfrm>
          <a:prstGeom prst="rect">
            <a:avLst/>
          </a:prstGeom>
        </p:spPr>
      </p:pic>
      <p:pic>
        <p:nvPicPr>
          <p:cNvPr id="4" name="Picture 3"/>
          <p:cNvPicPr>
            <a:picLocks noChangeAspect="1"/>
          </p:cNvPicPr>
          <p:nvPr/>
        </p:nvPicPr>
        <p:blipFill>
          <a:blip r:embed="rId4"/>
          <a:stretch>
            <a:fillRect/>
          </a:stretch>
        </p:blipFill>
        <p:spPr>
          <a:xfrm>
            <a:off x="5571859" y="448226"/>
            <a:ext cx="2991028" cy="1910413"/>
          </a:xfrm>
          <a:prstGeom prst="rect">
            <a:avLst/>
          </a:prstGeom>
        </p:spPr>
      </p:pic>
      <p:pic>
        <p:nvPicPr>
          <p:cNvPr id="5" name="Picture 4"/>
          <p:cNvPicPr>
            <a:picLocks noChangeAspect="1"/>
          </p:cNvPicPr>
          <p:nvPr/>
        </p:nvPicPr>
        <p:blipFill>
          <a:blip r:embed="rId5"/>
          <a:stretch>
            <a:fillRect/>
          </a:stretch>
        </p:blipFill>
        <p:spPr>
          <a:xfrm>
            <a:off x="8562887" y="403210"/>
            <a:ext cx="2820111" cy="1914986"/>
          </a:xfrm>
          <a:prstGeom prst="rect">
            <a:avLst/>
          </a:prstGeom>
        </p:spPr>
      </p:pic>
      <p:pic>
        <p:nvPicPr>
          <p:cNvPr id="6" name="Picture 5"/>
          <p:cNvPicPr>
            <a:picLocks noChangeAspect="1"/>
          </p:cNvPicPr>
          <p:nvPr/>
        </p:nvPicPr>
        <p:blipFill>
          <a:blip r:embed="rId6"/>
          <a:stretch>
            <a:fillRect/>
          </a:stretch>
        </p:blipFill>
        <p:spPr>
          <a:xfrm>
            <a:off x="0" y="2273181"/>
            <a:ext cx="2615013" cy="1974079"/>
          </a:xfrm>
          <a:prstGeom prst="rect">
            <a:avLst/>
          </a:prstGeom>
        </p:spPr>
      </p:pic>
      <p:pic>
        <p:nvPicPr>
          <p:cNvPr id="7" name="Picture 6"/>
          <p:cNvPicPr>
            <a:picLocks noChangeAspect="1"/>
          </p:cNvPicPr>
          <p:nvPr/>
        </p:nvPicPr>
        <p:blipFill>
          <a:blip r:embed="rId7"/>
          <a:stretch>
            <a:fillRect/>
          </a:stretch>
        </p:blipFill>
        <p:spPr>
          <a:xfrm>
            <a:off x="2615014" y="2318196"/>
            <a:ext cx="2991028" cy="1929064"/>
          </a:xfrm>
          <a:prstGeom prst="rect">
            <a:avLst/>
          </a:prstGeom>
        </p:spPr>
      </p:pic>
      <p:pic>
        <p:nvPicPr>
          <p:cNvPr id="8" name="Picture 7"/>
          <p:cNvPicPr>
            <a:picLocks noChangeAspect="1"/>
          </p:cNvPicPr>
          <p:nvPr/>
        </p:nvPicPr>
        <p:blipFill>
          <a:blip r:embed="rId8"/>
          <a:stretch>
            <a:fillRect/>
          </a:stretch>
        </p:blipFill>
        <p:spPr>
          <a:xfrm>
            <a:off x="5606042" y="2358639"/>
            <a:ext cx="2956845" cy="1829527"/>
          </a:xfrm>
          <a:prstGeom prst="rect">
            <a:avLst/>
          </a:prstGeom>
        </p:spPr>
      </p:pic>
      <p:pic>
        <p:nvPicPr>
          <p:cNvPr id="9" name="Picture 8"/>
          <p:cNvPicPr>
            <a:picLocks noChangeAspect="1"/>
          </p:cNvPicPr>
          <p:nvPr/>
        </p:nvPicPr>
        <p:blipFill>
          <a:blip r:embed="rId9"/>
          <a:stretch>
            <a:fillRect/>
          </a:stretch>
        </p:blipFill>
        <p:spPr>
          <a:xfrm>
            <a:off x="8597070" y="2358640"/>
            <a:ext cx="2785928" cy="1875216"/>
          </a:xfrm>
          <a:prstGeom prst="rect">
            <a:avLst/>
          </a:prstGeom>
        </p:spPr>
      </p:pic>
      <p:pic>
        <p:nvPicPr>
          <p:cNvPr id="10" name="Picture 9"/>
          <p:cNvPicPr>
            <a:picLocks noChangeAspect="1"/>
          </p:cNvPicPr>
          <p:nvPr/>
        </p:nvPicPr>
        <p:blipFill>
          <a:blip r:embed="rId10"/>
          <a:stretch>
            <a:fillRect/>
          </a:stretch>
        </p:blipFill>
        <p:spPr>
          <a:xfrm>
            <a:off x="0" y="4292275"/>
            <a:ext cx="2615013" cy="2151254"/>
          </a:xfrm>
          <a:prstGeom prst="rect">
            <a:avLst/>
          </a:prstGeom>
        </p:spPr>
      </p:pic>
      <p:pic>
        <p:nvPicPr>
          <p:cNvPr id="11" name="Picture 10"/>
          <p:cNvPicPr>
            <a:picLocks noChangeAspect="1"/>
          </p:cNvPicPr>
          <p:nvPr/>
        </p:nvPicPr>
        <p:blipFill>
          <a:blip r:embed="rId11"/>
          <a:stretch>
            <a:fillRect/>
          </a:stretch>
        </p:blipFill>
        <p:spPr>
          <a:xfrm>
            <a:off x="2615013" y="4269053"/>
            <a:ext cx="2991029" cy="2294118"/>
          </a:xfrm>
          <a:prstGeom prst="rect">
            <a:avLst/>
          </a:prstGeom>
        </p:spPr>
      </p:pic>
      <p:pic>
        <p:nvPicPr>
          <p:cNvPr id="12" name="Picture 11"/>
          <p:cNvPicPr>
            <a:picLocks noChangeAspect="1"/>
          </p:cNvPicPr>
          <p:nvPr/>
        </p:nvPicPr>
        <p:blipFill>
          <a:blip r:embed="rId12"/>
          <a:stretch>
            <a:fillRect/>
          </a:stretch>
        </p:blipFill>
        <p:spPr>
          <a:xfrm>
            <a:off x="5571858" y="4247260"/>
            <a:ext cx="3179035" cy="2491956"/>
          </a:xfrm>
          <a:prstGeom prst="rect">
            <a:avLst/>
          </a:prstGeom>
        </p:spPr>
      </p:pic>
      <p:pic>
        <p:nvPicPr>
          <p:cNvPr id="13" name="Picture 12"/>
          <p:cNvPicPr>
            <a:picLocks noChangeAspect="1"/>
          </p:cNvPicPr>
          <p:nvPr/>
        </p:nvPicPr>
        <p:blipFill>
          <a:blip r:embed="rId13"/>
          <a:stretch>
            <a:fillRect/>
          </a:stretch>
        </p:blipFill>
        <p:spPr>
          <a:xfrm>
            <a:off x="8597070" y="4269053"/>
            <a:ext cx="3246401" cy="2461473"/>
          </a:xfrm>
          <a:prstGeom prst="rect">
            <a:avLst/>
          </a:prstGeom>
        </p:spPr>
      </p:pic>
      <p:sp>
        <p:nvSpPr>
          <p:cNvPr id="14" name="TextBox 13"/>
          <p:cNvSpPr txBox="1"/>
          <p:nvPr/>
        </p:nvSpPr>
        <p:spPr>
          <a:xfrm>
            <a:off x="84800" y="78722"/>
            <a:ext cx="5982714" cy="369332"/>
          </a:xfrm>
          <a:prstGeom prst="rect">
            <a:avLst/>
          </a:prstGeom>
          <a:noFill/>
        </p:spPr>
        <p:txBody>
          <a:bodyPr wrap="square" rtlCol="0">
            <a:spAutoFit/>
          </a:bodyPr>
          <a:lstStyle/>
          <a:p>
            <a:r>
              <a:rPr lang="en-US" b="1" dirty="0" smtClean="0"/>
              <a:t>Doing the EDA analysis – checking Outliers</a:t>
            </a:r>
            <a:endParaRPr lang="en-IN" b="1" dirty="0"/>
          </a:p>
        </p:txBody>
      </p:sp>
    </p:spTree>
    <p:extLst>
      <p:ext uri="{BB962C8B-B14F-4D97-AF65-F5344CB8AC3E}">
        <p14:creationId xmlns:p14="http://schemas.microsoft.com/office/powerpoint/2010/main" val="353108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7827" y="128187"/>
            <a:ext cx="11613735" cy="646331"/>
          </a:xfrm>
          <a:prstGeom prst="rect">
            <a:avLst/>
          </a:prstGeom>
          <a:noFill/>
        </p:spPr>
        <p:txBody>
          <a:bodyPr wrap="square" rtlCol="0">
            <a:spAutoFit/>
          </a:bodyPr>
          <a:lstStyle/>
          <a:p>
            <a:r>
              <a:rPr lang="en-US" dirty="0"/>
              <a:t>So here we can observe that the outlier present in </a:t>
            </a:r>
            <a:r>
              <a:rPr lang="en-US" dirty="0" err="1" smtClean="0"/>
              <a:t>data.Now</a:t>
            </a:r>
            <a:r>
              <a:rPr lang="en-US" dirty="0" smtClean="0"/>
              <a:t> </a:t>
            </a:r>
            <a:r>
              <a:rPr lang="en-US" dirty="0"/>
              <a:t>Changing the </a:t>
            </a:r>
            <a:r>
              <a:rPr lang="en-US" dirty="0" err="1"/>
              <a:t>quantile</a:t>
            </a:r>
            <a:r>
              <a:rPr lang="en-US" dirty="0"/>
              <a:t> range to 90% to cap the outlier</a:t>
            </a:r>
          </a:p>
          <a:p>
            <a:endParaRPr lang="en-IN" dirty="0"/>
          </a:p>
        </p:txBody>
      </p:sp>
      <p:pic>
        <p:nvPicPr>
          <p:cNvPr id="4" name="Picture 3"/>
          <p:cNvPicPr>
            <a:picLocks noChangeAspect="1"/>
          </p:cNvPicPr>
          <p:nvPr/>
        </p:nvPicPr>
        <p:blipFill>
          <a:blip r:embed="rId2"/>
          <a:stretch>
            <a:fillRect/>
          </a:stretch>
        </p:blipFill>
        <p:spPr>
          <a:xfrm>
            <a:off x="0" y="712221"/>
            <a:ext cx="2751746" cy="1746714"/>
          </a:xfrm>
          <a:prstGeom prst="rect">
            <a:avLst/>
          </a:prstGeom>
        </p:spPr>
      </p:pic>
      <p:pic>
        <p:nvPicPr>
          <p:cNvPr id="5" name="Picture 4"/>
          <p:cNvPicPr>
            <a:picLocks noChangeAspect="1"/>
          </p:cNvPicPr>
          <p:nvPr/>
        </p:nvPicPr>
        <p:blipFill>
          <a:blip r:embed="rId3"/>
          <a:stretch>
            <a:fillRect/>
          </a:stretch>
        </p:blipFill>
        <p:spPr>
          <a:xfrm>
            <a:off x="2478414" y="563022"/>
            <a:ext cx="2956711" cy="1895914"/>
          </a:xfrm>
          <a:prstGeom prst="rect">
            <a:avLst/>
          </a:prstGeom>
        </p:spPr>
      </p:pic>
      <p:pic>
        <p:nvPicPr>
          <p:cNvPr id="7" name="Picture 6"/>
          <p:cNvPicPr>
            <a:picLocks noChangeAspect="1"/>
          </p:cNvPicPr>
          <p:nvPr/>
        </p:nvPicPr>
        <p:blipFill>
          <a:blip r:embed="rId4"/>
          <a:stretch>
            <a:fillRect/>
          </a:stretch>
        </p:blipFill>
        <p:spPr>
          <a:xfrm>
            <a:off x="8643323" y="563022"/>
            <a:ext cx="3368332" cy="1983625"/>
          </a:xfrm>
          <a:prstGeom prst="rect">
            <a:avLst/>
          </a:prstGeom>
        </p:spPr>
      </p:pic>
      <p:pic>
        <p:nvPicPr>
          <p:cNvPr id="8" name="Picture 7"/>
          <p:cNvPicPr>
            <a:picLocks noChangeAspect="1"/>
          </p:cNvPicPr>
          <p:nvPr/>
        </p:nvPicPr>
        <p:blipFill>
          <a:blip r:embed="rId5"/>
          <a:stretch>
            <a:fillRect/>
          </a:stretch>
        </p:blipFill>
        <p:spPr>
          <a:xfrm>
            <a:off x="1" y="2355897"/>
            <a:ext cx="2478414" cy="2062279"/>
          </a:xfrm>
          <a:prstGeom prst="rect">
            <a:avLst/>
          </a:prstGeom>
        </p:spPr>
      </p:pic>
      <p:pic>
        <p:nvPicPr>
          <p:cNvPr id="11" name="Picture 10"/>
          <p:cNvPicPr>
            <a:picLocks noChangeAspect="1"/>
          </p:cNvPicPr>
          <p:nvPr/>
        </p:nvPicPr>
        <p:blipFill>
          <a:blip r:embed="rId6"/>
          <a:stretch>
            <a:fillRect/>
          </a:stretch>
        </p:blipFill>
        <p:spPr>
          <a:xfrm>
            <a:off x="8643323" y="2502919"/>
            <a:ext cx="3284505" cy="1915258"/>
          </a:xfrm>
          <a:prstGeom prst="rect">
            <a:avLst/>
          </a:prstGeom>
        </p:spPr>
      </p:pic>
      <p:pic>
        <p:nvPicPr>
          <p:cNvPr id="12" name="Picture 11"/>
          <p:cNvPicPr>
            <a:picLocks noChangeAspect="1"/>
          </p:cNvPicPr>
          <p:nvPr/>
        </p:nvPicPr>
        <p:blipFill>
          <a:blip r:embed="rId7"/>
          <a:stretch>
            <a:fillRect/>
          </a:stretch>
        </p:blipFill>
        <p:spPr>
          <a:xfrm>
            <a:off x="-20585" y="4418176"/>
            <a:ext cx="2468373" cy="1581379"/>
          </a:xfrm>
          <a:prstGeom prst="rect">
            <a:avLst/>
          </a:prstGeom>
        </p:spPr>
      </p:pic>
      <p:pic>
        <p:nvPicPr>
          <p:cNvPr id="13" name="Picture 12"/>
          <p:cNvPicPr>
            <a:picLocks noChangeAspect="1"/>
          </p:cNvPicPr>
          <p:nvPr/>
        </p:nvPicPr>
        <p:blipFill>
          <a:blip r:embed="rId8"/>
          <a:stretch>
            <a:fillRect/>
          </a:stretch>
        </p:blipFill>
        <p:spPr>
          <a:xfrm>
            <a:off x="5341120" y="644779"/>
            <a:ext cx="3405131" cy="1901868"/>
          </a:xfrm>
          <a:prstGeom prst="rect">
            <a:avLst/>
          </a:prstGeom>
        </p:spPr>
      </p:pic>
      <p:pic>
        <p:nvPicPr>
          <p:cNvPr id="14" name="Picture 13"/>
          <p:cNvPicPr>
            <a:picLocks noChangeAspect="1"/>
          </p:cNvPicPr>
          <p:nvPr/>
        </p:nvPicPr>
        <p:blipFill>
          <a:blip r:embed="rId9"/>
          <a:stretch>
            <a:fillRect/>
          </a:stretch>
        </p:blipFill>
        <p:spPr>
          <a:xfrm>
            <a:off x="2516122" y="2355897"/>
            <a:ext cx="3098330" cy="2130645"/>
          </a:xfrm>
          <a:prstGeom prst="rect">
            <a:avLst/>
          </a:prstGeom>
        </p:spPr>
      </p:pic>
      <p:pic>
        <p:nvPicPr>
          <p:cNvPr id="15" name="Picture 14"/>
          <p:cNvPicPr>
            <a:picLocks noChangeAspect="1"/>
          </p:cNvPicPr>
          <p:nvPr/>
        </p:nvPicPr>
        <p:blipFill>
          <a:blip r:embed="rId10"/>
          <a:stretch>
            <a:fillRect/>
          </a:stretch>
        </p:blipFill>
        <p:spPr>
          <a:xfrm>
            <a:off x="5435126" y="2355897"/>
            <a:ext cx="3208198" cy="2130645"/>
          </a:xfrm>
          <a:prstGeom prst="rect">
            <a:avLst/>
          </a:prstGeom>
        </p:spPr>
      </p:pic>
      <p:pic>
        <p:nvPicPr>
          <p:cNvPr id="16" name="Picture 15"/>
          <p:cNvPicPr>
            <a:picLocks noChangeAspect="1"/>
          </p:cNvPicPr>
          <p:nvPr/>
        </p:nvPicPr>
        <p:blipFill>
          <a:blip r:embed="rId11"/>
          <a:stretch>
            <a:fillRect/>
          </a:stretch>
        </p:blipFill>
        <p:spPr>
          <a:xfrm>
            <a:off x="2458081" y="4341265"/>
            <a:ext cx="2966751" cy="1720588"/>
          </a:xfrm>
          <a:prstGeom prst="rect">
            <a:avLst/>
          </a:prstGeom>
        </p:spPr>
      </p:pic>
      <p:pic>
        <p:nvPicPr>
          <p:cNvPr id="17" name="Picture 16"/>
          <p:cNvPicPr>
            <a:picLocks noChangeAspect="1"/>
          </p:cNvPicPr>
          <p:nvPr/>
        </p:nvPicPr>
        <p:blipFill>
          <a:blip r:embed="rId12"/>
          <a:stretch>
            <a:fillRect/>
          </a:stretch>
        </p:blipFill>
        <p:spPr>
          <a:xfrm>
            <a:off x="5421860" y="4341265"/>
            <a:ext cx="3414056" cy="1805313"/>
          </a:xfrm>
          <a:prstGeom prst="rect">
            <a:avLst/>
          </a:prstGeom>
        </p:spPr>
      </p:pic>
      <p:pic>
        <p:nvPicPr>
          <p:cNvPr id="18" name="Picture 17"/>
          <p:cNvPicPr>
            <a:picLocks noChangeAspect="1"/>
          </p:cNvPicPr>
          <p:nvPr/>
        </p:nvPicPr>
        <p:blipFill>
          <a:blip r:embed="rId13"/>
          <a:stretch>
            <a:fillRect/>
          </a:stretch>
        </p:blipFill>
        <p:spPr>
          <a:xfrm>
            <a:off x="8790192" y="4418176"/>
            <a:ext cx="3375953" cy="1871530"/>
          </a:xfrm>
          <a:prstGeom prst="rect">
            <a:avLst/>
          </a:prstGeom>
        </p:spPr>
      </p:pic>
    </p:spTree>
    <p:extLst>
      <p:ext uri="{BB962C8B-B14F-4D97-AF65-F5344CB8AC3E}">
        <p14:creationId xmlns:p14="http://schemas.microsoft.com/office/powerpoint/2010/main" val="2093044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460691"/>
            <a:ext cx="2811566" cy="2034855"/>
          </a:xfrm>
          <a:prstGeom prst="rect">
            <a:avLst/>
          </a:prstGeom>
        </p:spPr>
      </p:pic>
      <p:pic>
        <p:nvPicPr>
          <p:cNvPr id="4" name="Picture 3"/>
          <p:cNvPicPr>
            <a:picLocks noChangeAspect="1"/>
          </p:cNvPicPr>
          <p:nvPr/>
        </p:nvPicPr>
        <p:blipFill>
          <a:blip r:embed="rId3"/>
          <a:stretch>
            <a:fillRect/>
          </a:stretch>
        </p:blipFill>
        <p:spPr>
          <a:xfrm>
            <a:off x="2811567" y="460691"/>
            <a:ext cx="2785928" cy="2034855"/>
          </a:xfrm>
          <a:prstGeom prst="rect">
            <a:avLst/>
          </a:prstGeom>
        </p:spPr>
      </p:pic>
      <p:pic>
        <p:nvPicPr>
          <p:cNvPr id="5" name="Picture 4"/>
          <p:cNvPicPr>
            <a:picLocks noChangeAspect="1"/>
          </p:cNvPicPr>
          <p:nvPr/>
        </p:nvPicPr>
        <p:blipFill>
          <a:blip r:embed="rId4"/>
          <a:stretch>
            <a:fillRect/>
          </a:stretch>
        </p:blipFill>
        <p:spPr>
          <a:xfrm>
            <a:off x="5486401" y="460691"/>
            <a:ext cx="2811566" cy="2145776"/>
          </a:xfrm>
          <a:prstGeom prst="rect">
            <a:avLst/>
          </a:prstGeom>
        </p:spPr>
      </p:pic>
      <p:pic>
        <p:nvPicPr>
          <p:cNvPr id="6" name="Picture 5"/>
          <p:cNvPicPr>
            <a:picLocks noChangeAspect="1"/>
          </p:cNvPicPr>
          <p:nvPr/>
        </p:nvPicPr>
        <p:blipFill>
          <a:blip r:embed="rId5"/>
          <a:stretch>
            <a:fillRect/>
          </a:stretch>
        </p:blipFill>
        <p:spPr>
          <a:xfrm>
            <a:off x="8297967" y="460691"/>
            <a:ext cx="2991027" cy="2034855"/>
          </a:xfrm>
          <a:prstGeom prst="rect">
            <a:avLst/>
          </a:prstGeom>
        </p:spPr>
      </p:pic>
      <p:pic>
        <p:nvPicPr>
          <p:cNvPr id="7" name="Picture 6"/>
          <p:cNvPicPr>
            <a:picLocks noChangeAspect="1"/>
          </p:cNvPicPr>
          <p:nvPr/>
        </p:nvPicPr>
        <p:blipFill>
          <a:blip r:embed="rId6"/>
          <a:stretch>
            <a:fillRect/>
          </a:stretch>
        </p:blipFill>
        <p:spPr>
          <a:xfrm>
            <a:off x="0" y="2495547"/>
            <a:ext cx="2811567" cy="2097416"/>
          </a:xfrm>
          <a:prstGeom prst="rect">
            <a:avLst/>
          </a:prstGeom>
        </p:spPr>
      </p:pic>
      <p:pic>
        <p:nvPicPr>
          <p:cNvPr id="8" name="Picture 7"/>
          <p:cNvPicPr>
            <a:picLocks noChangeAspect="1"/>
          </p:cNvPicPr>
          <p:nvPr/>
        </p:nvPicPr>
        <p:blipFill>
          <a:blip r:embed="rId7"/>
          <a:stretch>
            <a:fillRect/>
          </a:stretch>
        </p:blipFill>
        <p:spPr>
          <a:xfrm>
            <a:off x="2811567" y="2495546"/>
            <a:ext cx="2700472" cy="2097417"/>
          </a:xfrm>
          <a:prstGeom prst="rect">
            <a:avLst/>
          </a:prstGeom>
        </p:spPr>
      </p:pic>
      <p:pic>
        <p:nvPicPr>
          <p:cNvPr id="9" name="Picture 8"/>
          <p:cNvPicPr>
            <a:picLocks noChangeAspect="1"/>
          </p:cNvPicPr>
          <p:nvPr/>
        </p:nvPicPr>
        <p:blipFill>
          <a:blip r:embed="rId8"/>
          <a:stretch>
            <a:fillRect/>
          </a:stretch>
        </p:blipFill>
        <p:spPr>
          <a:xfrm>
            <a:off x="5534062" y="2606467"/>
            <a:ext cx="2946980" cy="1986496"/>
          </a:xfrm>
          <a:prstGeom prst="rect">
            <a:avLst/>
          </a:prstGeom>
        </p:spPr>
      </p:pic>
      <p:pic>
        <p:nvPicPr>
          <p:cNvPr id="10" name="Picture 9"/>
          <p:cNvPicPr>
            <a:picLocks noChangeAspect="1"/>
          </p:cNvPicPr>
          <p:nvPr/>
        </p:nvPicPr>
        <p:blipFill>
          <a:blip r:embed="rId9"/>
          <a:stretch>
            <a:fillRect/>
          </a:stretch>
        </p:blipFill>
        <p:spPr>
          <a:xfrm>
            <a:off x="8399945" y="2606468"/>
            <a:ext cx="2889049" cy="1986496"/>
          </a:xfrm>
          <a:prstGeom prst="rect">
            <a:avLst/>
          </a:prstGeom>
        </p:spPr>
      </p:pic>
      <p:pic>
        <p:nvPicPr>
          <p:cNvPr id="11" name="Picture 10"/>
          <p:cNvPicPr>
            <a:picLocks noChangeAspect="1"/>
          </p:cNvPicPr>
          <p:nvPr/>
        </p:nvPicPr>
        <p:blipFill>
          <a:blip r:embed="rId10"/>
          <a:stretch>
            <a:fillRect/>
          </a:stretch>
        </p:blipFill>
        <p:spPr>
          <a:xfrm>
            <a:off x="0" y="4592963"/>
            <a:ext cx="2811567" cy="2265038"/>
          </a:xfrm>
          <a:prstGeom prst="rect">
            <a:avLst/>
          </a:prstGeom>
        </p:spPr>
      </p:pic>
      <p:pic>
        <p:nvPicPr>
          <p:cNvPr id="12" name="Picture 11"/>
          <p:cNvPicPr>
            <a:picLocks noChangeAspect="1"/>
          </p:cNvPicPr>
          <p:nvPr/>
        </p:nvPicPr>
        <p:blipFill>
          <a:blip r:embed="rId11"/>
          <a:stretch>
            <a:fillRect/>
          </a:stretch>
        </p:blipFill>
        <p:spPr>
          <a:xfrm>
            <a:off x="2811568" y="4641322"/>
            <a:ext cx="2674834" cy="2216679"/>
          </a:xfrm>
          <a:prstGeom prst="rect">
            <a:avLst/>
          </a:prstGeom>
        </p:spPr>
      </p:pic>
      <p:pic>
        <p:nvPicPr>
          <p:cNvPr id="13" name="Picture 12"/>
          <p:cNvPicPr>
            <a:picLocks noChangeAspect="1"/>
          </p:cNvPicPr>
          <p:nvPr/>
        </p:nvPicPr>
        <p:blipFill>
          <a:blip r:embed="rId12"/>
          <a:stretch>
            <a:fillRect/>
          </a:stretch>
        </p:blipFill>
        <p:spPr>
          <a:xfrm>
            <a:off x="5534062" y="4641322"/>
            <a:ext cx="2865883" cy="2216679"/>
          </a:xfrm>
          <a:prstGeom prst="rect">
            <a:avLst/>
          </a:prstGeom>
        </p:spPr>
      </p:pic>
      <p:pic>
        <p:nvPicPr>
          <p:cNvPr id="14" name="Picture 13"/>
          <p:cNvPicPr>
            <a:picLocks noChangeAspect="1"/>
          </p:cNvPicPr>
          <p:nvPr/>
        </p:nvPicPr>
        <p:blipFill>
          <a:blip r:embed="rId13"/>
          <a:stretch>
            <a:fillRect/>
          </a:stretch>
        </p:blipFill>
        <p:spPr>
          <a:xfrm>
            <a:off x="8399945" y="4571185"/>
            <a:ext cx="2899020" cy="2167554"/>
          </a:xfrm>
          <a:prstGeom prst="rect">
            <a:avLst/>
          </a:prstGeom>
        </p:spPr>
      </p:pic>
    </p:spTree>
    <p:extLst>
      <p:ext uri="{BB962C8B-B14F-4D97-AF65-F5344CB8AC3E}">
        <p14:creationId xmlns:p14="http://schemas.microsoft.com/office/powerpoint/2010/main" val="467999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641" y="609670"/>
            <a:ext cx="2405640" cy="1826713"/>
          </a:xfrm>
          <a:prstGeom prst="rect">
            <a:avLst/>
          </a:prstGeom>
        </p:spPr>
      </p:pic>
      <p:pic>
        <p:nvPicPr>
          <p:cNvPr id="3" name="Picture 2"/>
          <p:cNvPicPr>
            <a:picLocks noChangeAspect="1"/>
          </p:cNvPicPr>
          <p:nvPr/>
        </p:nvPicPr>
        <p:blipFill>
          <a:blip r:embed="rId3"/>
          <a:stretch>
            <a:fillRect/>
          </a:stretch>
        </p:blipFill>
        <p:spPr>
          <a:xfrm>
            <a:off x="2478282" y="609669"/>
            <a:ext cx="2538100" cy="1913881"/>
          </a:xfrm>
          <a:prstGeom prst="rect">
            <a:avLst/>
          </a:prstGeom>
        </p:spPr>
      </p:pic>
      <p:pic>
        <p:nvPicPr>
          <p:cNvPr id="4" name="Picture 3"/>
          <p:cNvPicPr>
            <a:picLocks noChangeAspect="1"/>
          </p:cNvPicPr>
          <p:nvPr/>
        </p:nvPicPr>
        <p:blipFill>
          <a:blip r:embed="rId4"/>
          <a:stretch>
            <a:fillRect/>
          </a:stretch>
        </p:blipFill>
        <p:spPr>
          <a:xfrm>
            <a:off x="5016383" y="609669"/>
            <a:ext cx="2529554" cy="1864184"/>
          </a:xfrm>
          <a:prstGeom prst="rect">
            <a:avLst/>
          </a:prstGeom>
        </p:spPr>
      </p:pic>
      <p:pic>
        <p:nvPicPr>
          <p:cNvPr id="5" name="Picture 4"/>
          <p:cNvPicPr>
            <a:picLocks noChangeAspect="1"/>
          </p:cNvPicPr>
          <p:nvPr/>
        </p:nvPicPr>
        <p:blipFill>
          <a:blip r:embed="rId5"/>
          <a:stretch>
            <a:fillRect/>
          </a:stretch>
        </p:blipFill>
        <p:spPr>
          <a:xfrm>
            <a:off x="7545938" y="609670"/>
            <a:ext cx="2495370" cy="1836870"/>
          </a:xfrm>
          <a:prstGeom prst="rect">
            <a:avLst/>
          </a:prstGeom>
        </p:spPr>
      </p:pic>
      <p:pic>
        <p:nvPicPr>
          <p:cNvPr id="6" name="Picture 5"/>
          <p:cNvPicPr>
            <a:picLocks noChangeAspect="1"/>
          </p:cNvPicPr>
          <p:nvPr/>
        </p:nvPicPr>
        <p:blipFill>
          <a:blip r:embed="rId6"/>
          <a:stretch>
            <a:fillRect/>
          </a:stretch>
        </p:blipFill>
        <p:spPr>
          <a:xfrm>
            <a:off x="10041308" y="609668"/>
            <a:ext cx="1981122" cy="1836871"/>
          </a:xfrm>
          <a:prstGeom prst="rect">
            <a:avLst/>
          </a:prstGeom>
        </p:spPr>
      </p:pic>
      <p:pic>
        <p:nvPicPr>
          <p:cNvPr id="7" name="Picture 6"/>
          <p:cNvPicPr>
            <a:picLocks noChangeAspect="1"/>
          </p:cNvPicPr>
          <p:nvPr/>
        </p:nvPicPr>
        <p:blipFill>
          <a:blip r:embed="rId7"/>
          <a:stretch>
            <a:fillRect/>
          </a:stretch>
        </p:blipFill>
        <p:spPr>
          <a:xfrm>
            <a:off x="72642" y="2523550"/>
            <a:ext cx="2474006" cy="1868988"/>
          </a:xfrm>
          <a:prstGeom prst="rect">
            <a:avLst/>
          </a:prstGeom>
        </p:spPr>
      </p:pic>
      <p:pic>
        <p:nvPicPr>
          <p:cNvPr id="8" name="Picture 7"/>
          <p:cNvPicPr>
            <a:picLocks noChangeAspect="1"/>
          </p:cNvPicPr>
          <p:nvPr/>
        </p:nvPicPr>
        <p:blipFill>
          <a:blip r:embed="rId8"/>
          <a:stretch>
            <a:fillRect/>
          </a:stretch>
        </p:blipFill>
        <p:spPr>
          <a:xfrm>
            <a:off x="2478281" y="2523550"/>
            <a:ext cx="2582269" cy="1962992"/>
          </a:xfrm>
          <a:prstGeom prst="rect">
            <a:avLst/>
          </a:prstGeom>
        </p:spPr>
      </p:pic>
      <p:pic>
        <p:nvPicPr>
          <p:cNvPr id="9" name="Picture 8"/>
          <p:cNvPicPr>
            <a:picLocks noChangeAspect="1"/>
          </p:cNvPicPr>
          <p:nvPr/>
        </p:nvPicPr>
        <p:blipFill>
          <a:blip r:embed="rId9"/>
          <a:stretch>
            <a:fillRect/>
          </a:stretch>
        </p:blipFill>
        <p:spPr>
          <a:xfrm>
            <a:off x="5060550" y="2523550"/>
            <a:ext cx="2485387" cy="1962992"/>
          </a:xfrm>
          <a:prstGeom prst="rect">
            <a:avLst/>
          </a:prstGeom>
        </p:spPr>
      </p:pic>
      <p:pic>
        <p:nvPicPr>
          <p:cNvPr id="10" name="Picture 9"/>
          <p:cNvPicPr>
            <a:picLocks noChangeAspect="1"/>
          </p:cNvPicPr>
          <p:nvPr/>
        </p:nvPicPr>
        <p:blipFill>
          <a:blip r:embed="rId10"/>
          <a:stretch>
            <a:fillRect/>
          </a:stretch>
        </p:blipFill>
        <p:spPr>
          <a:xfrm>
            <a:off x="7545937" y="2436383"/>
            <a:ext cx="2427005" cy="2050159"/>
          </a:xfrm>
          <a:prstGeom prst="rect">
            <a:avLst/>
          </a:prstGeom>
        </p:spPr>
      </p:pic>
      <p:pic>
        <p:nvPicPr>
          <p:cNvPr id="11" name="Picture 10"/>
          <p:cNvPicPr>
            <a:picLocks noChangeAspect="1"/>
          </p:cNvPicPr>
          <p:nvPr/>
        </p:nvPicPr>
        <p:blipFill>
          <a:blip r:embed="rId11"/>
          <a:stretch>
            <a:fillRect/>
          </a:stretch>
        </p:blipFill>
        <p:spPr>
          <a:xfrm>
            <a:off x="10128206" y="2473852"/>
            <a:ext cx="1876121" cy="2012690"/>
          </a:xfrm>
          <a:prstGeom prst="rect">
            <a:avLst/>
          </a:prstGeom>
        </p:spPr>
      </p:pic>
      <p:pic>
        <p:nvPicPr>
          <p:cNvPr id="12" name="Picture 11"/>
          <p:cNvPicPr>
            <a:picLocks noChangeAspect="1"/>
          </p:cNvPicPr>
          <p:nvPr/>
        </p:nvPicPr>
        <p:blipFill>
          <a:blip r:embed="rId12"/>
          <a:stretch>
            <a:fillRect/>
          </a:stretch>
        </p:blipFill>
        <p:spPr>
          <a:xfrm>
            <a:off x="72641" y="4392539"/>
            <a:ext cx="2405639" cy="2465462"/>
          </a:xfrm>
          <a:prstGeom prst="rect">
            <a:avLst/>
          </a:prstGeom>
        </p:spPr>
      </p:pic>
      <p:pic>
        <p:nvPicPr>
          <p:cNvPr id="13" name="Picture 12"/>
          <p:cNvPicPr>
            <a:picLocks noChangeAspect="1"/>
          </p:cNvPicPr>
          <p:nvPr/>
        </p:nvPicPr>
        <p:blipFill>
          <a:blip r:embed="rId13"/>
          <a:stretch>
            <a:fillRect/>
          </a:stretch>
        </p:blipFill>
        <p:spPr>
          <a:xfrm>
            <a:off x="2478280" y="4454782"/>
            <a:ext cx="2582269" cy="2403218"/>
          </a:xfrm>
          <a:prstGeom prst="rect">
            <a:avLst/>
          </a:prstGeom>
        </p:spPr>
      </p:pic>
      <p:pic>
        <p:nvPicPr>
          <p:cNvPr id="14" name="Picture 13"/>
          <p:cNvPicPr>
            <a:picLocks noChangeAspect="1"/>
          </p:cNvPicPr>
          <p:nvPr/>
        </p:nvPicPr>
        <p:blipFill>
          <a:blip r:embed="rId14"/>
          <a:stretch>
            <a:fillRect/>
          </a:stretch>
        </p:blipFill>
        <p:spPr>
          <a:xfrm>
            <a:off x="4963668" y="4486542"/>
            <a:ext cx="2610784" cy="2371459"/>
          </a:xfrm>
          <a:prstGeom prst="rect">
            <a:avLst/>
          </a:prstGeom>
        </p:spPr>
      </p:pic>
      <p:pic>
        <p:nvPicPr>
          <p:cNvPr id="15" name="Picture 14"/>
          <p:cNvPicPr>
            <a:picLocks noChangeAspect="1"/>
          </p:cNvPicPr>
          <p:nvPr/>
        </p:nvPicPr>
        <p:blipFill>
          <a:blip r:embed="rId15"/>
          <a:stretch>
            <a:fillRect/>
          </a:stretch>
        </p:blipFill>
        <p:spPr>
          <a:xfrm>
            <a:off x="7466188" y="4555129"/>
            <a:ext cx="2540937" cy="2302872"/>
          </a:xfrm>
          <a:prstGeom prst="rect">
            <a:avLst/>
          </a:prstGeom>
        </p:spPr>
      </p:pic>
      <p:pic>
        <p:nvPicPr>
          <p:cNvPr id="16" name="Picture 15"/>
          <p:cNvPicPr>
            <a:picLocks noChangeAspect="1"/>
          </p:cNvPicPr>
          <p:nvPr/>
        </p:nvPicPr>
        <p:blipFill>
          <a:blip r:embed="rId16"/>
          <a:stretch>
            <a:fillRect/>
          </a:stretch>
        </p:blipFill>
        <p:spPr>
          <a:xfrm>
            <a:off x="10081013" y="4555129"/>
            <a:ext cx="2110987" cy="2302871"/>
          </a:xfrm>
          <a:prstGeom prst="rect">
            <a:avLst/>
          </a:prstGeom>
        </p:spPr>
      </p:pic>
    </p:spTree>
    <p:extLst>
      <p:ext uri="{BB962C8B-B14F-4D97-AF65-F5344CB8AC3E}">
        <p14:creationId xmlns:p14="http://schemas.microsoft.com/office/powerpoint/2010/main" val="942499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226" y="258367"/>
            <a:ext cx="3299746" cy="2461473"/>
          </a:xfrm>
          <a:prstGeom prst="rect">
            <a:avLst/>
          </a:prstGeom>
        </p:spPr>
      </p:pic>
      <p:pic>
        <p:nvPicPr>
          <p:cNvPr id="3" name="Picture 2"/>
          <p:cNvPicPr>
            <a:picLocks noChangeAspect="1"/>
          </p:cNvPicPr>
          <p:nvPr/>
        </p:nvPicPr>
        <p:blipFill>
          <a:blip r:embed="rId3"/>
          <a:stretch>
            <a:fillRect/>
          </a:stretch>
        </p:blipFill>
        <p:spPr>
          <a:xfrm>
            <a:off x="3378972" y="258367"/>
            <a:ext cx="3254022" cy="2491956"/>
          </a:xfrm>
          <a:prstGeom prst="rect">
            <a:avLst/>
          </a:prstGeom>
        </p:spPr>
      </p:pic>
      <p:sp>
        <p:nvSpPr>
          <p:cNvPr id="4" name="TextBox 3"/>
          <p:cNvSpPr txBox="1"/>
          <p:nvPr/>
        </p:nvSpPr>
        <p:spPr>
          <a:xfrm>
            <a:off x="6828089" y="418744"/>
            <a:ext cx="4751462" cy="1200329"/>
          </a:xfrm>
          <a:prstGeom prst="rect">
            <a:avLst/>
          </a:prstGeom>
          <a:noFill/>
        </p:spPr>
        <p:txBody>
          <a:bodyPr wrap="square" rtlCol="0">
            <a:spAutoFit/>
          </a:bodyPr>
          <a:lstStyle/>
          <a:p>
            <a:r>
              <a:rPr lang="en-IN" dirty="0" smtClean="0"/>
              <a:t>Dropping the Outliers : final shape comes out to be (30011, 63).</a:t>
            </a:r>
          </a:p>
          <a:p>
            <a:r>
              <a:rPr lang="en-IN" dirty="0" smtClean="0"/>
              <a:t>Two outliers present in lower side in IQR range.</a:t>
            </a:r>
          </a:p>
          <a:p>
            <a:r>
              <a:rPr lang="en-IN" dirty="0" err="1" smtClean="0"/>
              <a:t>Caping</a:t>
            </a:r>
            <a:r>
              <a:rPr lang="en-IN" dirty="0" smtClean="0"/>
              <a:t> them to 1 Percentile.</a:t>
            </a:r>
            <a:endParaRPr lang="en-IN" dirty="0"/>
          </a:p>
        </p:txBody>
      </p:sp>
      <p:pic>
        <p:nvPicPr>
          <p:cNvPr id="5" name="Picture 4"/>
          <p:cNvPicPr>
            <a:picLocks noChangeAspect="1"/>
          </p:cNvPicPr>
          <p:nvPr/>
        </p:nvPicPr>
        <p:blipFill>
          <a:blip r:embed="rId4"/>
          <a:stretch>
            <a:fillRect/>
          </a:stretch>
        </p:blipFill>
        <p:spPr>
          <a:xfrm>
            <a:off x="79226" y="3032270"/>
            <a:ext cx="3299746" cy="2663110"/>
          </a:xfrm>
          <a:prstGeom prst="rect">
            <a:avLst/>
          </a:prstGeom>
        </p:spPr>
      </p:pic>
      <p:pic>
        <p:nvPicPr>
          <p:cNvPr id="6" name="Picture 5"/>
          <p:cNvPicPr>
            <a:picLocks noChangeAspect="1"/>
          </p:cNvPicPr>
          <p:nvPr/>
        </p:nvPicPr>
        <p:blipFill>
          <a:blip r:embed="rId5"/>
          <a:stretch>
            <a:fillRect/>
          </a:stretch>
        </p:blipFill>
        <p:spPr>
          <a:xfrm>
            <a:off x="6917601" y="1698813"/>
            <a:ext cx="3398815" cy="5159187"/>
          </a:xfrm>
          <a:prstGeom prst="rect">
            <a:avLst/>
          </a:prstGeom>
        </p:spPr>
      </p:pic>
    </p:spTree>
    <p:extLst>
      <p:ext uri="{BB962C8B-B14F-4D97-AF65-F5344CB8AC3E}">
        <p14:creationId xmlns:p14="http://schemas.microsoft.com/office/powerpoint/2010/main" val="1560281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649" y="162370"/>
            <a:ext cx="3717420" cy="369332"/>
          </a:xfrm>
          <a:prstGeom prst="rect">
            <a:avLst/>
          </a:prstGeom>
          <a:noFill/>
        </p:spPr>
        <p:txBody>
          <a:bodyPr wrap="square" rtlCol="0">
            <a:spAutoFit/>
          </a:bodyPr>
          <a:lstStyle/>
          <a:p>
            <a:r>
              <a:rPr lang="en-IN" dirty="0" smtClean="0"/>
              <a:t>Bivariate Analysis</a:t>
            </a:r>
            <a:endParaRPr lang="en-IN" dirty="0"/>
          </a:p>
        </p:txBody>
      </p:sp>
      <p:pic>
        <p:nvPicPr>
          <p:cNvPr id="3" name="Picture 2"/>
          <p:cNvPicPr>
            <a:picLocks noChangeAspect="1"/>
          </p:cNvPicPr>
          <p:nvPr/>
        </p:nvPicPr>
        <p:blipFill>
          <a:blip r:embed="rId2"/>
          <a:stretch>
            <a:fillRect/>
          </a:stretch>
        </p:blipFill>
        <p:spPr>
          <a:xfrm>
            <a:off x="0" y="597659"/>
            <a:ext cx="6161518" cy="5235394"/>
          </a:xfrm>
          <a:prstGeom prst="rect">
            <a:avLst/>
          </a:prstGeom>
        </p:spPr>
      </p:pic>
      <p:pic>
        <p:nvPicPr>
          <p:cNvPr id="4" name="Picture 3"/>
          <p:cNvPicPr>
            <a:picLocks noChangeAspect="1"/>
          </p:cNvPicPr>
          <p:nvPr/>
        </p:nvPicPr>
        <p:blipFill>
          <a:blip r:embed="rId3"/>
          <a:stretch>
            <a:fillRect/>
          </a:stretch>
        </p:blipFill>
        <p:spPr>
          <a:xfrm>
            <a:off x="6161519" y="597659"/>
            <a:ext cx="6030482" cy="5372566"/>
          </a:xfrm>
          <a:prstGeom prst="rect">
            <a:avLst/>
          </a:prstGeom>
        </p:spPr>
      </p:pic>
      <p:sp>
        <p:nvSpPr>
          <p:cNvPr id="5" name="TextBox 4"/>
          <p:cNvSpPr txBox="1"/>
          <p:nvPr/>
        </p:nvSpPr>
        <p:spPr>
          <a:xfrm>
            <a:off x="602479" y="5903893"/>
            <a:ext cx="11118079" cy="954107"/>
          </a:xfrm>
          <a:prstGeom prst="rect">
            <a:avLst/>
          </a:prstGeom>
          <a:noFill/>
        </p:spPr>
        <p:txBody>
          <a:bodyPr wrap="square" rtlCol="0">
            <a:spAutoFit/>
          </a:bodyPr>
          <a:lstStyle/>
          <a:p>
            <a:r>
              <a:rPr lang="en-US" sz="1400" dirty="0"/>
              <a:t>Insights:</a:t>
            </a:r>
          </a:p>
          <a:p>
            <a:pPr lvl="1"/>
            <a:r>
              <a:rPr lang="en-US" sz="1400" dirty="0"/>
              <a:t>Here we can observe that the customer having recharge amount less than 50 in action phase are more </a:t>
            </a:r>
            <a:r>
              <a:rPr lang="en-US" sz="1400" dirty="0" err="1"/>
              <a:t>liley</a:t>
            </a:r>
            <a:r>
              <a:rPr lang="en-US" sz="1400" dirty="0"/>
              <a:t> to churn</a:t>
            </a:r>
          </a:p>
          <a:p>
            <a:pPr lvl="1"/>
            <a:r>
              <a:rPr lang="en-US" sz="1400" dirty="0"/>
              <a:t>Also those who have recharge amount more than 150 in goods phase are </a:t>
            </a:r>
            <a:r>
              <a:rPr lang="en-US" sz="1400" dirty="0" err="1"/>
              <a:t>generting</a:t>
            </a:r>
            <a:r>
              <a:rPr lang="en-US" sz="1400" dirty="0"/>
              <a:t> most of the revenue and having very less churn rate .</a:t>
            </a:r>
          </a:p>
          <a:p>
            <a:endParaRPr lang="en-IN" sz="1400" dirty="0"/>
          </a:p>
        </p:txBody>
      </p:sp>
    </p:spTree>
    <p:extLst>
      <p:ext uri="{BB962C8B-B14F-4D97-AF65-F5344CB8AC3E}">
        <p14:creationId xmlns:p14="http://schemas.microsoft.com/office/powerpoint/2010/main" val="343270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367" y="484383"/>
            <a:ext cx="6145971" cy="5410669"/>
          </a:xfrm>
          <a:prstGeom prst="rect">
            <a:avLst/>
          </a:prstGeom>
        </p:spPr>
      </p:pic>
      <p:pic>
        <p:nvPicPr>
          <p:cNvPr id="5" name="Picture 4"/>
          <p:cNvPicPr>
            <a:picLocks noChangeAspect="1"/>
          </p:cNvPicPr>
          <p:nvPr/>
        </p:nvPicPr>
        <p:blipFill>
          <a:blip r:embed="rId3"/>
          <a:stretch>
            <a:fillRect/>
          </a:stretch>
        </p:blipFill>
        <p:spPr>
          <a:xfrm>
            <a:off x="6221338" y="591072"/>
            <a:ext cx="5962030" cy="5197290"/>
          </a:xfrm>
          <a:prstGeom prst="rect">
            <a:avLst/>
          </a:prstGeom>
        </p:spPr>
      </p:pic>
      <p:sp>
        <p:nvSpPr>
          <p:cNvPr id="6" name="TextBox 5"/>
          <p:cNvSpPr txBox="1"/>
          <p:nvPr/>
        </p:nvSpPr>
        <p:spPr>
          <a:xfrm>
            <a:off x="709301" y="5956419"/>
            <a:ext cx="9861847" cy="692497"/>
          </a:xfrm>
          <a:prstGeom prst="rect">
            <a:avLst/>
          </a:prstGeom>
          <a:noFill/>
        </p:spPr>
        <p:txBody>
          <a:bodyPr wrap="square" rtlCol="0">
            <a:spAutoFit/>
          </a:bodyPr>
          <a:lstStyle/>
          <a:p>
            <a:r>
              <a:rPr lang="en-US" sz="1400" dirty="0"/>
              <a:t>Insights:</a:t>
            </a:r>
          </a:p>
          <a:p>
            <a:pPr lvl="1"/>
            <a:r>
              <a:rPr lang="en-US" sz="1400" dirty="0"/>
              <a:t>We can observe here that customer whose number of call less than 200 are most </a:t>
            </a:r>
            <a:r>
              <a:rPr lang="en-US" sz="1400" dirty="0" err="1"/>
              <a:t>likey</a:t>
            </a:r>
            <a:r>
              <a:rPr lang="en-US" sz="1400" dirty="0"/>
              <a:t> to churn</a:t>
            </a:r>
          </a:p>
          <a:p>
            <a:endParaRPr lang="en-IN" sz="1050" dirty="0"/>
          </a:p>
        </p:txBody>
      </p:sp>
    </p:spTree>
    <p:extLst>
      <p:ext uri="{BB962C8B-B14F-4D97-AF65-F5344CB8AC3E}">
        <p14:creationId xmlns:p14="http://schemas.microsoft.com/office/powerpoint/2010/main" val="2230197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25146"/>
            <a:ext cx="5742774" cy="5265876"/>
          </a:xfrm>
          <a:prstGeom prst="rect">
            <a:avLst/>
          </a:prstGeom>
        </p:spPr>
      </p:pic>
      <p:pic>
        <p:nvPicPr>
          <p:cNvPr id="3" name="Picture 2"/>
          <p:cNvPicPr>
            <a:picLocks noChangeAspect="1"/>
          </p:cNvPicPr>
          <p:nvPr/>
        </p:nvPicPr>
        <p:blipFill>
          <a:blip r:embed="rId3"/>
          <a:stretch>
            <a:fillRect/>
          </a:stretch>
        </p:blipFill>
        <p:spPr>
          <a:xfrm>
            <a:off x="5658765" y="571801"/>
            <a:ext cx="6533235" cy="5319221"/>
          </a:xfrm>
          <a:prstGeom prst="rect">
            <a:avLst/>
          </a:prstGeom>
        </p:spPr>
      </p:pic>
      <p:sp>
        <p:nvSpPr>
          <p:cNvPr id="4" name="TextBox 3"/>
          <p:cNvSpPr txBox="1"/>
          <p:nvPr/>
        </p:nvSpPr>
        <p:spPr>
          <a:xfrm>
            <a:off x="700755" y="5973510"/>
            <a:ext cx="11015529" cy="738664"/>
          </a:xfrm>
          <a:prstGeom prst="rect">
            <a:avLst/>
          </a:prstGeom>
          <a:noFill/>
        </p:spPr>
        <p:txBody>
          <a:bodyPr wrap="square" rtlCol="0">
            <a:spAutoFit/>
          </a:bodyPr>
          <a:lstStyle/>
          <a:p>
            <a:r>
              <a:rPr lang="en-US" sz="1400" dirty="0"/>
              <a:t>Insights:</a:t>
            </a:r>
          </a:p>
          <a:p>
            <a:pPr lvl="1"/>
            <a:r>
              <a:rPr lang="en-US" sz="1400" dirty="0"/>
              <a:t>Here we can observe that the customer having Incoming calls less than 75 and outgoing call less than 200 are more likely to churn</a:t>
            </a:r>
          </a:p>
          <a:p>
            <a:endParaRPr lang="en-IN" sz="1400" dirty="0"/>
          </a:p>
        </p:txBody>
      </p:sp>
    </p:spTree>
    <p:extLst>
      <p:ext uri="{BB962C8B-B14F-4D97-AF65-F5344CB8AC3E}">
        <p14:creationId xmlns:p14="http://schemas.microsoft.com/office/powerpoint/2010/main" val="1066504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3496" y="4419753"/>
            <a:ext cx="3204673" cy="523220"/>
          </a:xfrm>
          <a:prstGeom prst="rect">
            <a:avLst/>
          </a:prstGeom>
          <a:noFill/>
        </p:spPr>
        <p:txBody>
          <a:bodyPr wrap="square" rtlCol="0">
            <a:spAutoFit/>
          </a:bodyPr>
          <a:lstStyle/>
          <a:p>
            <a:r>
              <a:rPr lang="en-US" sz="2800" b="1" dirty="0" smtClean="0"/>
              <a:t>High Value Churn :</a:t>
            </a:r>
          </a:p>
        </p:txBody>
      </p:sp>
      <p:sp>
        <p:nvSpPr>
          <p:cNvPr id="5" name="Rectangle 4"/>
          <p:cNvSpPr/>
          <p:nvPr/>
        </p:nvSpPr>
        <p:spPr>
          <a:xfrm>
            <a:off x="111096" y="617224"/>
            <a:ext cx="11528277" cy="3693319"/>
          </a:xfrm>
          <a:prstGeom prst="rect">
            <a:avLst/>
          </a:prstGeom>
        </p:spPr>
        <p:txBody>
          <a:bodyPr wrap="square">
            <a:spAutoFit/>
          </a:bodyPr>
          <a:lstStyle/>
          <a:p>
            <a:pPr marL="285750" indent="-285750">
              <a:buFont typeface="Arial" panose="020B0604020202020204" pitchFamily="34" charset="0"/>
              <a:buChar char="•"/>
            </a:pPr>
            <a:r>
              <a:rPr lang="en-US" b="1" i="0" dirty="0" smtClean="0">
                <a:solidFill>
                  <a:srgbClr val="091E42"/>
                </a:solidFill>
                <a:effectLst/>
                <a:latin typeface="freight-text-pro"/>
              </a:rPr>
              <a:t>Revenue Based Churn </a:t>
            </a:r>
            <a:r>
              <a:rPr lang="en-US" b="0" i="0" dirty="0" smtClean="0">
                <a:solidFill>
                  <a:srgbClr val="091E42"/>
                </a:solidFill>
                <a:effectLst/>
                <a:latin typeface="freight-text-pro"/>
              </a:rPr>
              <a:t>- </a:t>
            </a:r>
            <a:r>
              <a:rPr lang="en-US" dirty="0"/>
              <a:t>Customers who have not </a:t>
            </a:r>
            <a:r>
              <a:rPr lang="en-US" dirty="0" err="1"/>
              <a:t>utilised</a:t>
            </a:r>
            <a:r>
              <a:rPr lang="en-US" dirty="0"/>
              <a:t> any revenue-generating facilities such as mobile internet, outgoing calls, SMS etc. over a given period of time. One could also use aggregate metrics such as ‘customers who have generated less than INR 4 per month in total/average/median revenue</a:t>
            </a:r>
            <a:r>
              <a:rPr lang="en-US" dirty="0" smtClean="0"/>
              <a:t>.</a:t>
            </a:r>
            <a:endParaRPr lang="en-US" dirty="0"/>
          </a:p>
          <a:p>
            <a:r>
              <a:rPr lang="en-US" dirty="0"/>
              <a:t>The main shortcoming of this definition is that there are customers who only receive calls/</a:t>
            </a:r>
            <a:r>
              <a:rPr lang="en-US" dirty="0" err="1"/>
              <a:t>SMSes</a:t>
            </a:r>
            <a:r>
              <a:rPr lang="en-US" dirty="0"/>
              <a:t> from their wage-earning counterparts, i.e. they don’t generate revenue but use the services. For example, many users in rural areas only receive calls from their wage-earning siblings in urban areas</a:t>
            </a:r>
            <a:r>
              <a:rPr lang="en-US" dirty="0" smtClean="0"/>
              <a:t>.</a:t>
            </a:r>
            <a:endParaRPr lang="en-US" b="0" i="0" dirty="0" smtClean="0">
              <a:solidFill>
                <a:srgbClr val="091E42"/>
              </a:solidFill>
              <a:effectLst/>
              <a:latin typeface="freight-text-pro"/>
            </a:endParaRPr>
          </a:p>
          <a:p>
            <a:pPr marL="285750" indent="-285750">
              <a:buFont typeface="Arial" panose="020B0604020202020204" pitchFamily="34" charset="0"/>
              <a:buChar char="•"/>
            </a:pPr>
            <a:r>
              <a:rPr lang="en-US" b="1" dirty="0" smtClean="0">
                <a:solidFill>
                  <a:srgbClr val="091E42"/>
                </a:solidFill>
                <a:latin typeface="freight-text-pro"/>
              </a:rPr>
              <a:t>Usage based Churn </a:t>
            </a:r>
            <a:r>
              <a:rPr lang="en-US" dirty="0" smtClean="0">
                <a:solidFill>
                  <a:srgbClr val="091E42"/>
                </a:solidFill>
                <a:latin typeface="freight-text-pro"/>
              </a:rPr>
              <a:t>- </a:t>
            </a:r>
            <a:r>
              <a:rPr lang="en-US" dirty="0"/>
              <a:t>Customers who have not done any usage, either incoming or outgoing - in terms of calls, internet etc. over a period of time</a:t>
            </a:r>
            <a:r>
              <a:rPr lang="en-US" dirty="0" smtClean="0"/>
              <a:t>.</a:t>
            </a:r>
            <a:endParaRPr lang="en-US" dirty="0"/>
          </a:p>
          <a:p>
            <a:r>
              <a:rPr lang="en-US" dirty="0"/>
              <a:t>A potential shortcoming of this definition is that when the customer has stopped using the services for a while, it may be too late to take any corrective actions to retain them. For e.g., if you define churn based on a ‘two-months zero usage’ period, predicting churn could be useless since by that time the customer would have already switched to another operator.</a:t>
            </a:r>
          </a:p>
          <a:p>
            <a:r>
              <a:rPr lang="en-US" dirty="0" smtClean="0"/>
              <a:t>* </a:t>
            </a:r>
            <a:r>
              <a:rPr lang="en-US" b="1" dirty="0" smtClean="0"/>
              <a:t>In this project we will be targeting on Usage Based Churn.</a:t>
            </a:r>
            <a:endParaRPr lang="en-US" b="1" dirty="0"/>
          </a:p>
        </p:txBody>
      </p:sp>
      <p:sp>
        <p:nvSpPr>
          <p:cNvPr id="7" name="TextBox 6"/>
          <p:cNvSpPr txBox="1"/>
          <p:nvPr/>
        </p:nvSpPr>
        <p:spPr>
          <a:xfrm>
            <a:off x="263496" y="94004"/>
            <a:ext cx="3204673" cy="523220"/>
          </a:xfrm>
          <a:prstGeom prst="rect">
            <a:avLst/>
          </a:prstGeom>
          <a:noFill/>
        </p:spPr>
        <p:txBody>
          <a:bodyPr wrap="square" rtlCol="0">
            <a:spAutoFit/>
          </a:bodyPr>
          <a:lstStyle/>
          <a:p>
            <a:r>
              <a:rPr lang="en-US" sz="2800" b="1" dirty="0" smtClean="0"/>
              <a:t>Types of Churn</a:t>
            </a:r>
            <a:endParaRPr lang="en-IN" sz="2800" b="1" dirty="0"/>
          </a:p>
        </p:txBody>
      </p:sp>
      <p:sp>
        <p:nvSpPr>
          <p:cNvPr id="9" name="TextBox 8"/>
          <p:cNvSpPr txBox="1"/>
          <p:nvPr/>
        </p:nvSpPr>
        <p:spPr>
          <a:xfrm>
            <a:off x="263496" y="5052183"/>
            <a:ext cx="10545511" cy="923330"/>
          </a:xfrm>
          <a:prstGeom prst="rect">
            <a:avLst/>
          </a:prstGeom>
          <a:noFill/>
        </p:spPr>
        <p:txBody>
          <a:bodyPr wrap="square" rtlCol="0">
            <a:spAutoFit/>
          </a:bodyPr>
          <a:lstStyle/>
          <a:p>
            <a:r>
              <a:rPr lang="en-US" dirty="0"/>
              <a:t>In the </a:t>
            </a:r>
            <a:r>
              <a:rPr lang="en-US" b="1" dirty="0"/>
              <a:t>Indian and Southeast Asian markets</a:t>
            </a:r>
            <a:r>
              <a:rPr lang="en-US" dirty="0"/>
              <a:t>, approximately </a:t>
            </a:r>
            <a:r>
              <a:rPr lang="en-US" b="1" dirty="0"/>
              <a:t>80% </a:t>
            </a:r>
            <a:r>
              <a:rPr lang="en-US" dirty="0"/>
              <a:t>of revenue comes from the top </a:t>
            </a:r>
            <a:r>
              <a:rPr lang="en-US" b="1" dirty="0"/>
              <a:t>20%</a:t>
            </a:r>
            <a:r>
              <a:rPr lang="en-US" dirty="0"/>
              <a:t> of customers (called high-value customers). Thus, if we can reduce the churn of high-value customers, we will be able to reduce significant revenue leakage.</a:t>
            </a:r>
            <a:endParaRPr lang="en-IN" dirty="0"/>
          </a:p>
        </p:txBody>
      </p:sp>
    </p:spTree>
    <p:extLst>
      <p:ext uri="{BB962C8B-B14F-4D97-AF65-F5344CB8AC3E}">
        <p14:creationId xmlns:p14="http://schemas.microsoft.com/office/powerpoint/2010/main" val="2785869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107" y="390488"/>
            <a:ext cx="5238572" cy="5342083"/>
          </a:xfrm>
          <a:prstGeom prst="rect">
            <a:avLst/>
          </a:prstGeom>
        </p:spPr>
      </p:pic>
      <p:pic>
        <p:nvPicPr>
          <p:cNvPr id="3" name="Picture 2"/>
          <p:cNvPicPr>
            <a:picLocks noChangeAspect="1"/>
          </p:cNvPicPr>
          <p:nvPr/>
        </p:nvPicPr>
        <p:blipFill>
          <a:blip r:embed="rId3"/>
          <a:stretch>
            <a:fillRect/>
          </a:stretch>
        </p:blipFill>
        <p:spPr>
          <a:xfrm>
            <a:off x="5050565" y="382867"/>
            <a:ext cx="6919560" cy="5349704"/>
          </a:xfrm>
          <a:prstGeom prst="rect">
            <a:avLst/>
          </a:prstGeom>
        </p:spPr>
      </p:pic>
      <p:sp>
        <p:nvSpPr>
          <p:cNvPr id="4" name="TextBox 3"/>
          <p:cNvSpPr txBox="1"/>
          <p:nvPr/>
        </p:nvSpPr>
        <p:spPr>
          <a:xfrm>
            <a:off x="649481" y="5794049"/>
            <a:ext cx="10742063" cy="1384995"/>
          </a:xfrm>
          <a:prstGeom prst="rect">
            <a:avLst/>
          </a:prstGeom>
          <a:noFill/>
        </p:spPr>
        <p:txBody>
          <a:bodyPr wrap="square" rtlCol="0">
            <a:spAutoFit/>
          </a:bodyPr>
          <a:lstStyle/>
          <a:p>
            <a:r>
              <a:rPr lang="en-US" sz="1400" dirty="0"/>
              <a:t>Insights:</a:t>
            </a:r>
          </a:p>
          <a:p>
            <a:pPr lvl="1"/>
            <a:r>
              <a:rPr lang="en-US" sz="1400" dirty="0"/>
              <a:t>From the graph we can observe that the customer who recharge amount is less than 100 and having local outgoing calls minutes less than 200 are more likely to churn .</a:t>
            </a:r>
          </a:p>
          <a:p>
            <a:pPr lvl="1"/>
            <a:r>
              <a:rPr lang="en-US" sz="1400" dirty="0"/>
              <a:t>We can also observe that the customer who has recharge amount less than 100 in good phase might doing recharge less than 50 in action phase are more likely that they have found some alternate option and those customer are more likely to churn.</a:t>
            </a:r>
          </a:p>
          <a:p>
            <a:endParaRPr lang="en-IN" sz="1400" dirty="0"/>
          </a:p>
        </p:txBody>
      </p:sp>
    </p:spTree>
    <p:extLst>
      <p:ext uri="{BB962C8B-B14F-4D97-AF65-F5344CB8AC3E}">
        <p14:creationId xmlns:p14="http://schemas.microsoft.com/office/powerpoint/2010/main" val="15388450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007" y="145279"/>
            <a:ext cx="11844472" cy="1477328"/>
          </a:xfrm>
          <a:prstGeom prst="rect">
            <a:avLst/>
          </a:prstGeom>
          <a:noFill/>
        </p:spPr>
        <p:txBody>
          <a:bodyPr wrap="square" rtlCol="0">
            <a:spAutoFit/>
          </a:bodyPr>
          <a:lstStyle/>
          <a:p>
            <a:r>
              <a:rPr lang="en-IN" dirty="0" smtClean="0"/>
              <a:t>Multivariate Analysis : </a:t>
            </a:r>
          </a:p>
          <a:p>
            <a:r>
              <a:rPr lang="en-US" dirty="0" smtClean="0"/>
              <a:t>Insights</a:t>
            </a:r>
            <a:r>
              <a:rPr lang="en-US" dirty="0"/>
              <a:t>:</a:t>
            </a:r>
          </a:p>
          <a:p>
            <a:pPr lvl="1"/>
            <a:r>
              <a:rPr lang="en-US" dirty="0"/>
              <a:t>Here we can observe that some variable his highly correlated with the others variable means the </a:t>
            </a:r>
            <a:r>
              <a:rPr lang="en-US" dirty="0" err="1"/>
              <a:t>multicollinearity</a:t>
            </a:r>
            <a:r>
              <a:rPr lang="en-US" dirty="0"/>
              <a:t> present in data.</a:t>
            </a:r>
          </a:p>
          <a:p>
            <a:endParaRPr lang="en-IN" dirty="0"/>
          </a:p>
        </p:txBody>
      </p:sp>
      <p:sp>
        <p:nvSpPr>
          <p:cNvPr id="4" name="TextBox 3"/>
          <p:cNvSpPr txBox="1"/>
          <p:nvPr/>
        </p:nvSpPr>
        <p:spPr>
          <a:xfrm>
            <a:off x="0" y="1365903"/>
            <a:ext cx="11844472" cy="369332"/>
          </a:xfrm>
          <a:prstGeom prst="rect">
            <a:avLst/>
          </a:prstGeom>
          <a:noFill/>
        </p:spPr>
        <p:txBody>
          <a:bodyPr wrap="square" rtlCol="0">
            <a:spAutoFit/>
          </a:bodyPr>
          <a:lstStyle/>
          <a:p>
            <a:r>
              <a:rPr lang="en-IN" dirty="0" smtClean="0"/>
              <a:t>Checking Data Imbalance : </a:t>
            </a:r>
            <a:r>
              <a:rPr lang="en-US" dirty="0"/>
              <a:t>The data is highly skewed towards </a:t>
            </a:r>
            <a:r>
              <a:rPr lang="en-US" dirty="0" smtClean="0"/>
              <a:t>zero's</a:t>
            </a:r>
            <a:endParaRPr lang="en-IN" dirty="0" smtClean="0"/>
          </a:p>
        </p:txBody>
      </p:sp>
      <p:pic>
        <p:nvPicPr>
          <p:cNvPr id="5" name="Picture 4"/>
          <p:cNvPicPr>
            <a:picLocks noChangeAspect="1"/>
          </p:cNvPicPr>
          <p:nvPr/>
        </p:nvPicPr>
        <p:blipFill>
          <a:blip r:embed="rId2"/>
          <a:stretch>
            <a:fillRect/>
          </a:stretch>
        </p:blipFill>
        <p:spPr>
          <a:xfrm>
            <a:off x="124072" y="1831656"/>
            <a:ext cx="4952130" cy="3364187"/>
          </a:xfrm>
          <a:prstGeom prst="rect">
            <a:avLst/>
          </a:prstGeom>
        </p:spPr>
      </p:pic>
    </p:spTree>
    <p:extLst>
      <p:ext uri="{BB962C8B-B14F-4D97-AF65-F5344CB8AC3E}">
        <p14:creationId xmlns:p14="http://schemas.microsoft.com/office/powerpoint/2010/main" val="920867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007" y="145279"/>
            <a:ext cx="11844472" cy="646331"/>
          </a:xfrm>
          <a:prstGeom prst="rect">
            <a:avLst/>
          </a:prstGeom>
          <a:noFill/>
        </p:spPr>
        <p:txBody>
          <a:bodyPr wrap="square" rtlCol="0">
            <a:spAutoFit/>
          </a:bodyPr>
          <a:lstStyle/>
          <a:p>
            <a:r>
              <a:rPr lang="en-IN" dirty="0" smtClean="0"/>
              <a:t>Model Building : Logistic Regression : Model 1 summary :</a:t>
            </a:r>
            <a:endParaRPr lang="en-US" dirty="0"/>
          </a:p>
          <a:p>
            <a:endParaRPr lang="en-IN" dirty="0"/>
          </a:p>
        </p:txBody>
      </p:sp>
      <p:pic>
        <p:nvPicPr>
          <p:cNvPr id="3" name="Picture 2"/>
          <p:cNvPicPr>
            <a:picLocks noChangeAspect="1"/>
          </p:cNvPicPr>
          <p:nvPr/>
        </p:nvPicPr>
        <p:blipFill>
          <a:blip r:embed="rId2"/>
          <a:stretch>
            <a:fillRect/>
          </a:stretch>
        </p:blipFill>
        <p:spPr>
          <a:xfrm>
            <a:off x="316195" y="777010"/>
            <a:ext cx="10186586" cy="5939984"/>
          </a:xfrm>
          <a:prstGeom prst="rect">
            <a:avLst/>
          </a:prstGeom>
        </p:spPr>
      </p:pic>
      <p:pic>
        <p:nvPicPr>
          <p:cNvPr id="4" name="Picture 3"/>
          <p:cNvPicPr>
            <a:picLocks noChangeAspect="1"/>
          </p:cNvPicPr>
          <p:nvPr/>
        </p:nvPicPr>
        <p:blipFill>
          <a:blip r:embed="rId3"/>
          <a:stretch>
            <a:fillRect/>
          </a:stretch>
        </p:blipFill>
        <p:spPr>
          <a:xfrm>
            <a:off x="6003044" y="897546"/>
            <a:ext cx="6029435" cy="3558848"/>
          </a:xfrm>
          <a:prstGeom prst="rect">
            <a:avLst/>
          </a:prstGeom>
        </p:spPr>
      </p:pic>
      <p:sp>
        <p:nvSpPr>
          <p:cNvPr id="5" name="TextBox 4"/>
          <p:cNvSpPr txBox="1"/>
          <p:nvPr/>
        </p:nvSpPr>
        <p:spPr>
          <a:xfrm>
            <a:off x="6110243" y="408861"/>
            <a:ext cx="5653865" cy="369332"/>
          </a:xfrm>
          <a:prstGeom prst="rect">
            <a:avLst/>
          </a:prstGeom>
          <a:noFill/>
        </p:spPr>
        <p:txBody>
          <a:bodyPr wrap="square" rtlCol="0">
            <a:spAutoFit/>
          </a:bodyPr>
          <a:lstStyle/>
          <a:p>
            <a:r>
              <a:rPr lang="en-IN" dirty="0" smtClean="0"/>
              <a:t>Checking VIF factor of Model 1 :</a:t>
            </a:r>
            <a:endParaRPr lang="en-IN" dirty="0"/>
          </a:p>
        </p:txBody>
      </p:sp>
    </p:spTree>
    <p:extLst>
      <p:ext uri="{BB962C8B-B14F-4D97-AF65-F5344CB8AC3E}">
        <p14:creationId xmlns:p14="http://schemas.microsoft.com/office/powerpoint/2010/main" val="171673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007" y="145279"/>
            <a:ext cx="11844472" cy="646331"/>
          </a:xfrm>
          <a:prstGeom prst="rect">
            <a:avLst/>
          </a:prstGeom>
          <a:noFill/>
        </p:spPr>
        <p:txBody>
          <a:bodyPr wrap="square" rtlCol="0">
            <a:spAutoFit/>
          </a:bodyPr>
          <a:lstStyle/>
          <a:p>
            <a:r>
              <a:rPr lang="en-IN" dirty="0" smtClean="0"/>
              <a:t>Model Building : Logistic Regression : Model 2 summary :</a:t>
            </a:r>
            <a:endParaRPr lang="en-US" dirty="0"/>
          </a:p>
          <a:p>
            <a:endParaRPr lang="en-IN" dirty="0"/>
          </a:p>
        </p:txBody>
      </p:sp>
      <p:pic>
        <p:nvPicPr>
          <p:cNvPr id="3" name="Picture 2"/>
          <p:cNvPicPr>
            <a:picLocks noChangeAspect="1"/>
          </p:cNvPicPr>
          <p:nvPr/>
        </p:nvPicPr>
        <p:blipFill>
          <a:blip r:embed="rId2"/>
          <a:stretch>
            <a:fillRect/>
          </a:stretch>
        </p:blipFill>
        <p:spPr>
          <a:xfrm>
            <a:off x="188007" y="704237"/>
            <a:ext cx="5888053" cy="5431643"/>
          </a:xfrm>
          <a:prstGeom prst="rect">
            <a:avLst/>
          </a:prstGeom>
        </p:spPr>
      </p:pic>
      <p:sp>
        <p:nvSpPr>
          <p:cNvPr id="4" name="TextBox 3"/>
          <p:cNvSpPr txBox="1"/>
          <p:nvPr/>
        </p:nvSpPr>
        <p:spPr>
          <a:xfrm>
            <a:off x="6110243" y="145279"/>
            <a:ext cx="5653865" cy="369332"/>
          </a:xfrm>
          <a:prstGeom prst="rect">
            <a:avLst/>
          </a:prstGeom>
          <a:noFill/>
        </p:spPr>
        <p:txBody>
          <a:bodyPr wrap="square" rtlCol="0">
            <a:spAutoFit/>
          </a:bodyPr>
          <a:lstStyle/>
          <a:p>
            <a:r>
              <a:rPr lang="en-IN" dirty="0" smtClean="0"/>
              <a:t>Checking VIF factor of Model 2 :</a:t>
            </a:r>
            <a:endParaRPr lang="en-IN" dirty="0"/>
          </a:p>
        </p:txBody>
      </p:sp>
      <p:pic>
        <p:nvPicPr>
          <p:cNvPr id="5" name="Picture 4"/>
          <p:cNvPicPr>
            <a:picLocks noChangeAspect="1"/>
          </p:cNvPicPr>
          <p:nvPr/>
        </p:nvPicPr>
        <p:blipFill>
          <a:blip r:embed="rId3"/>
          <a:stretch>
            <a:fillRect/>
          </a:stretch>
        </p:blipFill>
        <p:spPr>
          <a:xfrm>
            <a:off x="5881551" y="704237"/>
            <a:ext cx="5945827" cy="4696705"/>
          </a:xfrm>
          <a:prstGeom prst="rect">
            <a:avLst/>
          </a:prstGeom>
        </p:spPr>
      </p:pic>
    </p:spTree>
    <p:extLst>
      <p:ext uri="{BB962C8B-B14F-4D97-AF65-F5344CB8AC3E}">
        <p14:creationId xmlns:p14="http://schemas.microsoft.com/office/powerpoint/2010/main" val="1015325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007" y="145279"/>
            <a:ext cx="11844472" cy="646331"/>
          </a:xfrm>
          <a:prstGeom prst="rect">
            <a:avLst/>
          </a:prstGeom>
          <a:noFill/>
        </p:spPr>
        <p:txBody>
          <a:bodyPr wrap="square" rtlCol="0">
            <a:spAutoFit/>
          </a:bodyPr>
          <a:lstStyle/>
          <a:p>
            <a:r>
              <a:rPr lang="en-IN" dirty="0" smtClean="0"/>
              <a:t>Model Building : Logistic Regression : Model 3 summary :</a:t>
            </a:r>
            <a:endParaRPr lang="en-US" dirty="0"/>
          </a:p>
          <a:p>
            <a:endParaRPr lang="en-IN" dirty="0"/>
          </a:p>
        </p:txBody>
      </p:sp>
      <p:sp>
        <p:nvSpPr>
          <p:cNvPr id="4" name="TextBox 3"/>
          <p:cNvSpPr txBox="1"/>
          <p:nvPr/>
        </p:nvSpPr>
        <p:spPr>
          <a:xfrm>
            <a:off x="6110243" y="145279"/>
            <a:ext cx="5653865" cy="369332"/>
          </a:xfrm>
          <a:prstGeom prst="rect">
            <a:avLst/>
          </a:prstGeom>
          <a:noFill/>
        </p:spPr>
        <p:txBody>
          <a:bodyPr wrap="square" rtlCol="0">
            <a:spAutoFit/>
          </a:bodyPr>
          <a:lstStyle/>
          <a:p>
            <a:r>
              <a:rPr lang="en-IN" dirty="0" smtClean="0"/>
              <a:t>Checking VIF factor of Model 3 :</a:t>
            </a:r>
            <a:endParaRPr lang="en-IN" dirty="0"/>
          </a:p>
        </p:txBody>
      </p:sp>
      <p:pic>
        <p:nvPicPr>
          <p:cNvPr id="6" name="Picture 5"/>
          <p:cNvPicPr>
            <a:picLocks noChangeAspect="1"/>
          </p:cNvPicPr>
          <p:nvPr/>
        </p:nvPicPr>
        <p:blipFill>
          <a:blip r:embed="rId2"/>
          <a:stretch>
            <a:fillRect/>
          </a:stretch>
        </p:blipFill>
        <p:spPr>
          <a:xfrm>
            <a:off x="188007" y="1067300"/>
            <a:ext cx="5235394" cy="4877223"/>
          </a:xfrm>
          <a:prstGeom prst="rect">
            <a:avLst/>
          </a:prstGeom>
        </p:spPr>
      </p:pic>
      <p:pic>
        <p:nvPicPr>
          <p:cNvPr id="7" name="Picture 6"/>
          <p:cNvPicPr>
            <a:picLocks noChangeAspect="1"/>
          </p:cNvPicPr>
          <p:nvPr/>
        </p:nvPicPr>
        <p:blipFill>
          <a:blip r:embed="rId3"/>
          <a:stretch>
            <a:fillRect/>
          </a:stretch>
        </p:blipFill>
        <p:spPr>
          <a:xfrm>
            <a:off x="5286890" y="790301"/>
            <a:ext cx="6591871" cy="5601953"/>
          </a:xfrm>
          <a:prstGeom prst="rect">
            <a:avLst/>
          </a:prstGeom>
        </p:spPr>
      </p:pic>
    </p:spTree>
    <p:extLst>
      <p:ext uri="{BB962C8B-B14F-4D97-AF65-F5344CB8AC3E}">
        <p14:creationId xmlns:p14="http://schemas.microsoft.com/office/powerpoint/2010/main" val="3192295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007" y="145279"/>
            <a:ext cx="11844472" cy="646331"/>
          </a:xfrm>
          <a:prstGeom prst="rect">
            <a:avLst/>
          </a:prstGeom>
          <a:noFill/>
        </p:spPr>
        <p:txBody>
          <a:bodyPr wrap="square" rtlCol="0">
            <a:spAutoFit/>
          </a:bodyPr>
          <a:lstStyle/>
          <a:p>
            <a:r>
              <a:rPr lang="en-IN" dirty="0" smtClean="0"/>
              <a:t>Model Building : Logistic Regression : Model 4 summary :</a:t>
            </a:r>
            <a:endParaRPr lang="en-US" dirty="0"/>
          </a:p>
          <a:p>
            <a:endParaRPr lang="en-IN" dirty="0"/>
          </a:p>
        </p:txBody>
      </p:sp>
      <p:sp>
        <p:nvSpPr>
          <p:cNvPr id="4" name="TextBox 3"/>
          <p:cNvSpPr txBox="1"/>
          <p:nvPr/>
        </p:nvSpPr>
        <p:spPr>
          <a:xfrm>
            <a:off x="6110243" y="145279"/>
            <a:ext cx="5653865" cy="369332"/>
          </a:xfrm>
          <a:prstGeom prst="rect">
            <a:avLst/>
          </a:prstGeom>
          <a:noFill/>
        </p:spPr>
        <p:txBody>
          <a:bodyPr wrap="square" rtlCol="0">
            <a:spAutoFit/>
          </a:bodyPr>
          <a:lstStyle/>
          <a:p>
            <a:r>
              <a:rPr lang="en-IN" dirty="0" smtClean="0"/>
              <a:t>Checking VIF factor of Model 4 :</a:t>
            </a:r>
            <a:endParaRPr lang="en-IN" dirty="0"/>
          </a:p>
        </p:txBody>
      </p:sp>
      <p:pic>
        <p:nvPicPr>
          <p:cNvPr id="3" name="Picture 2"/>
          <p:cNvPicPr>
            <a:picLocks noChangeAspect="1"/>
          </p:cNvPicPr>
          <p:nvPr/>
        </p:nvPicPr>
        <p:blipFill>
          <a:blip r:embed="rId2"/>
          <a:stretch>
            <a:fillRect/>
          </a:stretch>
        </p:blipFill>
        <p:spPr>
          <a:xfrm>
            <a:off x="108321" y="1067300"/>
            <a:ext cx="5258256" cy="4801016"/>
          </a:xfrm>
          <a:prstGeom prst="rect">
            <a:avLst/>
          </a:prstGeom>
        </p:spPr>
      </p:pic>
      <p:pic>
        <p:nvPicPr>
          <p:cNvPr id="5" name="Picture 4"/>
          <p:cNvPicPr>
            <a:picLocks noChangeAspect="1"/>
          </p:cNvPicPr>
          <p:nvPr/>
        </p:nvPicPr>
        <p:blipFill>
          <a:blip r:embed="rId3"/>
          <a:stretch>
            <a:fillRect/>
          </a:stretch>
        </p:blipFill>
        <p:spPr>
          <a:xfrm>
            <a:off x="5705683" y="1067300"/>
            <a:ext cx="6058425" cy="4801016"/>
          </a:xfrm>
          <a:prstGeom prst="rect">
            <a:avLst/>
          </a:prstGeom>
        </p:spPr>
      </p:pic>
    </p:spTree>
    <p:extLst>
      <p:ext uri="{BB962C8B-B14F-4D97-AF65-F5344CB8AC3E}">
        <p14:creationId xmlns:p14="http://schemas.microsoft.com/office/powerpoint/2010/main" val="1992169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007" y="145279"/>
            <a:ext cx="11844472" cy="369332"/>
          </a:xfrm>
          <a:prstGeom prst="rect">
            <a:avLst/>
          </a:prstGeom>
          <a:noFill/>
        </p:spPr>
        <p:txBody>
          <a:bodyPr wrap="square" rtlCol="0">
            <a:spAutoFit/>
          </a:bodyPr>
          <a:lstStyle/>
          <a:p>
            <a:r>
              <a:rPr lang="en-IN" dirty="0" smtClean="0"/>
              <a:t>Building Prediction :</a:t>
            </a:r>
            <a:endParaRPr lang="en-IN" dirty="0"/>
          </a:p>
        </p:txBody>
      </p:sp>
      <p:pic>
        <p:nvPicPr>
          <p:cNvPr id="6" name="Picture 5"/>
          <p:cNvPicPr>
            <a:picLocks noChangeAspect="1"/>
          </p:cNvPicPr>
          <p:nvPr/>
        </p:nvPicPr>
        <p:blipFill>
          <a:blip r:embed="rId2"/>
          <a:stretch>
            <a:fillRect/>
          </a:stretch>
        </p:blipFill>
        <p:spPr>
          <a:xfrm>
            <a:off x="276344" y="576648"/>
            <a:ext cx="2389944" cy="1572603"/>
          </a:xfrm>
          <a:prstGeom prst="rect">
            <a:avLst/>
          </a:prstGeom>
        </p:spPr>
      </p:pic>
      <p:pic>
        <p:nvPicPr>
          <p:cNvPr id="7" name="Picture 6"/>
          <p:cNvPicPr>
            <a:picLocks noChangeAspect="1"/>
          </p:cNvPicPr>
          <p:nvPr/>
        </p:nvPicPr>
        <p:blipFill>
          <a:blip r:embed="rId3"/>
          <a:stretch>
            <a:fillRect/>
          </a:stretch>
        </p:blipFill>
        <p:spPr>
          <a:xfrm>
            <a:off x="2462704" y="514611"/>
            <a:ext cx="2288758" cy="1572603"/>
          </a:xfrm>
          <a:prstGeom prst="rect">
            <a:avLst/>
          </a:prstGeom>
        </p:spPr>
      </p:pic>
      <p:sp>
        <p:nvSpPr>
          <p:cNvPr id="8" name="TextBox 7"/>
          <p:cNvSpPr txBox="1"/>
          <p:nvPr/>
        </p:nvSpPr>
        <p:spPr>
          <a:xfrm>
            <a:off x="188007" y="2149251"/>
            <a:ext cx="11844472" cy="2031325"/>
          </a:xfrm>
          <a:prstGeom prst="rect">
            <a:avLst/>
          </a:prstGeom>
          <a:noFill/>
        </p:spPr>
        <p:txBody>
          <a:bodyPr wrap="square" rtlCol="0">
            <a:spAutoFit/>
          </a:bodyPr>
          <a:lstStyle/>
          <a:p>
            <a:r>
              <a:rPr lang="en-IN" dirty="0" smtClean="0"/>
              <a:t>Model Evaluation :</a:t>
            </a:r>
          </a:p>
          <a:p>
            <a:r>
              <a:rPr lang="en-IN" dirty="0" smtClean="0"/>
              <a:t>Model have 82.08 % accuracy, 80.93 % sensitivity , 83,24 % specificity, 16.75 % false positive rate, 82.82 %positive prediction value, 81.38 % negative prediction value.</a:t>
            </a:r>
          </a:p>
          <a:p>
            <a:r>
              <a:rPr lang="en-IN" dirty="0" smtClean="0"/>
              <a:t>Finding the Optimum cut off point :</a:t>
            </a:r>
          </a:p>
          <a:p>
            <a:endParaRPr lang="en-IN" dirty="0" smtClean="0"/>
          </a:p>
          <a:p>
            <a:r>
              <a:rPr lang="en-US" dirty="0"/>
              <a:t>Insights:- Area under curve is 0.90 which is very good.</a:t>
            </a:r>
          </a:p>
          <a:p>
            <a:endParaRPr lang="en-IN" dirty="0"/>
          </a:p>
        </p:txBody>
      </p:sp>
      <p:pic>
        <p:nvPicPr>
          <p:cNvPr id="9" name="Picture 8"/>
          <p:cNvPicPr>
            <a:picLocks noChangeAspect="1"/>
          </p:cNvPicPr>
          <p:nvPr/>
        </p:nvPicPr>
        <p:blipFill>
          <a:blip r:embed="rId4"/>
          <a:stretch>
            <a:fillRect/>
          </a:stretch>
        </p:blipFill>
        <p:spPr>
          <a:xfrm>
            <a:off x="188007" y="4180576"/>
            <a:ext cx="2758679" cy="2453853"/>
          </a:xfrm>
          <a:prstGeom prst="rect">
            <a:avLst/>
          </a:prstGeom>
        </p:spPr>
      </p:pic>
    </p:spTree>
    <p:extLst>
      <p:ext uri="{BB962C8B-B14F-4D97-AF65-F5344CB8AC3E}">
        <p14:creationId xmlns:p14="http://schemas.microsoft.com/office/powerpoint/2010/main" val="2572897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007" y="145279"/>
            <a:ext cx="11844472" cy="646331"/>
          </a:xfrm>
          <a:prstGeom prst="rect">
            <a:avLst/>
          </a:prstGeom>
          <a:noFill/>
        </p:spPr>
        <p:txBody>
          <a:bodyPr wrap="square" rtlCol="0">
            <a:spAutoFit/>
          </a:bodyPr>
          <a:lstStyle/>
          <a:p>
            <a:r>
              <a:rPr lang="en-IN" dirty="0" smtClean="0"/>
              <a:t>Plot for accuracy , sensitivity and specificity for various Probabilities :</a:t>
            </a:r>
            <a:r>
              <a:rPr lang="en-US" dirty="0"/>
              <a:t>From the curve </a:t>
            </a:r>
            <a:r>
              <a:rPr lang="en-US" dirty="0" smtClean="0"/>
              <a:t>, </a:t>
            </a:r>
            <a:r>
              <a:rPr lang="en-US" dirty="0"/>
              <a:t>0.5 is the optimum point to take it as a cutoff probability</a:t>
            </a:r>
            <a:endParaRPr lang="en-IN" dirty="0"/>
          </a:p>
        </p:txBody>
      </p:sp>
      <p:pic>
        <p:nvPicPr>
          <p:cNvPr id="3" name="Picture 2"/>
          <p:cNvPicPr>
            <a:picLocks noChangeAspect="1"/>
          </p:cNvPicPr>
          <p:nvPr/>
        </p:nvPicPr>
        <p:blipFill>
          <a:blip r:embed="rId2"/>
          <a:stretch>
            <a:fillRect/>
          </a:stretch>
        </p:blipFill>
        <p:spPr>
          <a:xfrm>
            <a:off x="434071" y="1224920"/>
            <a:ext cx="4590855" cy="3048425"/>
          </a:xfrm>
          <a:prstGeom prst="rect">
            <a:avLst/>
          </a:prstGeom>
        </p:spPr>
      </p:pic>
      <p:sp>
        <p:nvSpPr>
          <p:cNvPr id="4" name="TextBox 3"/>
          <p:cNvSpPr txBox="1"/>
          <p:nvPr/>
        </p:nvSpPr>
        <p:spPr>
          <a:xfrm>
            <a:off x="282011" y="4273345"/>
            <a:ext cx="11844472" cy="1754326"/>
          </a:xfrm>
          <a:prstGeom prst="rect">
            <a:avLst/>
          </a:prstGeom>
          <a:noFill/>
        </p:spPr>
        <p:txBody>
          <a:bodyPr wrap="square" rtlCol="0">
            <a:spAutoFit/>
          </a:bodyPr>
          <a:lstStyle/>
          <a:p>
            <a:r>
              <a:rPr lang="en-US" dirty="0"/>
              <a:t>So we have Scores on Train </a:t>
            </a:r>
            <a:r>
              <a:rPr lang="en-US" dirty="0" err="1" smtClean="0"/>
              <a:t>data,Accuracy</a:t>
            </a:r>
            <a:r>
              <a:rPr lang="en-US" dirty="0" smtClean="0"/>
              <a:t> </a:t>
            </a:r>
            <a:r>
              <a:rPr lang="en-US" dirty="0"/>
              <a:t>Score- 82.08</a:t>
            </a:r>
            <a:r>
              <a:rPr lang="en-US" dirty="0" smtClean="0"/>
              <a:t>%,Sensitivity </a:t>
            </a:r>
            <a:r>
              <a:rPr lang="en-US" dirty="0"/>
              <a:t>- 80.95</a:t>
            </a:r>
            <a:r>
              <a:rPr lang="en-US" dirty="0" smtClean="0"/>
              <a:t>%,Specificity- </a:t>
            </a:r>
            <a:r>
              <a:rPr lang="en-US" dirty="0"/>
              <a:t>83.24%</a:t>
            </a:r>
          </a:p>
          <a:p>
            <a:r>
              <a:rPr lang="en-IN" dirty="0" smtClean="0"/>
              <a:t>Prediction on test data :</a:t>
            </a:r>
            <a:r>
              <a:rPr lang="en-US" dirty="0" smtClean="0"/>
              <a:t> We </a:t>
            </a:r>
            <a:r>
              <a:rPr lang="en-US" dirty="0"/>
              <a:t>have Scores on Test data</a:t>
            </a:r>
          </a:p>
          <a:p>
            <a:r>
              <a:rPr lang="en-US" dirty="0"/>
              <a:t>Accuracy Score- 82.28%</a:t>
            </a:r>
          </a:p>
          <a:p>
            <a:r>
              <a:rPr lang="en-US" dirty="0"/>
              <a:t>Sensitivity - 80.95%</a:t>
            </a:r>
          </a:p>
          <a:p>
            <a:r>
              <a:rPr lang="en-US" dirty="0"/>
              <a:t>Specificity- 83.61%</a:t>
            </a:r>
          </a:p>
          <a:p>
            <a:endParaRPr lang="en-IN" dirty="0"/>
          </a:p>
        </p:txBody>
      </p:sp>
    </p:spTree>
    <p:extLst>
      <p:ext uri="{BB962C8B-B14F-4D97-AF65-F5344CB8AC3E}">
        <p14:creationId xmlns:p14="http://schemas.microsoft.com/office/powerpoint/2010/main" val="1973489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8192" y="163329"/>
            <a:ext cx="6983003" cy="3041343"/>
          </a:xfrm>
          <a:prstGeom prst="rect">
            <a:avLst/>
          </a:prstGeom>
        </p:spPr>
      </p:pic>
      <p:sp>
        <p:nvSpPr>
          <p:cNvPr id="3" name="TextBox 2"/>
          <p:cNvSpPr txBox="1"/>
          <p:nvPr/>
        </p:nvSpPr>
        <p:spPr>
          <a:xfrm>
            <a:off x="238192" y="2991476"/>
            <a:ext cx="11844472" cy="369332"/>
          </a:xfrm>
          <a:prstGeom prst="rect">
            <a:avLst/>
          </a:prstGeom>
          <a:noFill/>
        </p:spPr>
        <p:txBody>
          <a:bodyPr wrap="square" rtlCol="0">
            <a:spAutoFit/>
          </a:bodyPr>
          <a:lstStyle/>
          <a:p>
            <a:r>
              <a:rPr lang="en-IN" dirty="0" smtClean="0"/>
              <a:t>Decision Tree : Building Prediction :</a:t>
            </a:r>
            <a:endParaRPr lang="en-IN" dirty="0"/>
          </a:p>
        </p:txBody>
      </p:sp>
      <p:pic>
        <p:nvPicPr>
          <p:cNvPr id="4" name="Picture 3"/>
          <p:cNvPicPr>
            <a:picLocks noChangeAspect="1"/>
          </p:cNvPicPr>
          <p:nvPr/>
        </p:nvPicPr>
        <p:blipFill>
          <a:blip r:embed="rId3"/>
          <a:stretch>
            <a:fillRect/>
          </a:stretch>
        </p:blipFill>
        <p:spPr>
          <a:xfrm>
            <a:off x="238192" y="3360808"/>
            <a:ext cx="3718882" cy="1181202"/>
          </a:xfrm>
          <a:prstGeom prst="rect">
            <a:avLst/>
          </a:prstGeom>
        </p:spPr>
      </p:pic>
      <p:pic>
        <p:nvPicPr>
          <p:cNvPr id="5" name="Picture 4"/>
          <p:cNvPicPr>
            <a:picLocks noChangeAspect="1"/>
          </p:cNvPicPr>
          <p:nvPr/>
        </p:nvPicPr>
        <p:blipFill>
          <a:blip r:embed="rId4"/>
          <a:stretch>
            <a:fillRect/>
          </a:stretch>
        </p:blipFill>
        <p:spPr>
          <a:xfrm>
            <a:off x="3729693" y="3360808"/>
            <a:ext cx="3749365" cy="2034716"/>
          </a:xfrm>
          <a:prstGeom prst="rect">
            <a:avLst/>
          </a:prstGeom>
        </p:spPr>
      </p:pic>
    </p:spTree>
    <p:extLst>
      <p:ext uri="{BB962C8B-B14F-4D97-AF65-F5344CB8AC3E}">
        <p14:creationId xmlns:p14="http://schemas.microsoft.com/office/powerpoint/2010/main" val="410880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736" y="179462"/>
            <a:ext cx="5870961" cy="369332"/>
          </a:xfrm>
          <a:prstGeom prst="rect">
            <a:avLst/>
          </a:prstGeom>
          <a:noFill/>
        </p:spPr>
        <p:txBody>
          <a:bodyPr wrap="square" rtlCol="0">
            <a:spAutoFit/>
          </a:bodyPr>
          <a:lstStyle/>
          <a:p>
            <a:r>
              <a:rPr lang="en-IN" dirty="0" smtClean="0"/>
              <a:t>Hyper Parameter Tuning :</a:t>
            </a:r>
          </a:p>
        </p:txBody>
      </p:sp>
      <p:pic>
        <p:nvPicPr>
          <p:cNvPr id="3" name="Picture 2"/>
          <p:cNvPicPr>
            <a:picLocks noChangeAspect="1"/>
          </p:cNvPicPr>
          <p:nvPr/>
        </p:nvPicPr>
        <p:blipFill>
          <a:blip r:embed="rId2"/>
          <a:stretch>
            <a:fillRect/>
          </a:stretch>
        </p:blipFill>
        <p:spPr>
          <a:xfrm>
            <a:off x="230736" y="675198"/>
            <a:ext cx="8844898" cy="3063505"/>
          </a:xfrm>
          <a:prstGeom prst="rect">
            <a:avLst/>
          </a:prstGeom>
        </p:spPr>
      </p:pic>
      <p:sp>
        <p:nvSpPr>
          <p:cNvPr id="4" name="TextBox 3"/>
          <p:cNvSpPr txBox="1"/>
          <p:nvPr/>
        </p:nvSpPr>
        <p:spPr>
          <a:xfrm>
            <a:off x="314770" y="3738703"/>
            <a:ext cx="5870961" cy="369332"/>
          </a:xfrm>
          <a:prstGeom prst="rect">
            <a:avLst/>
          </a:prstGeom>
          <a:noFill/>
        </p:spPr>
        <p:txBody>
          <a:bodyPr wrap="square" rtlCol="0">
            <a:spAutoFit/>
          </a:bodyPr>
          <a:lstStyle/>
          <a:p>
            <a:r>
              <a:rPr lang="en-IN" dirty="0" smtClean="0"/>
              <a:t>Building Predictions:</a:t>
            </a:r>
          </a:p>
        </p:txBody>
      </p:sp>
      <p:pic>
        <p:nvPicPr>
          <p:cNvPr id="5" name="Picture 4"/>
          <p:cNvPicPr>
            <a:picLocks noChangeAspect="1"/>
          </p:cNvPicPr>
          <p:nvPr/>
        </p:nvPicPr>
        <p:blipFill>
          <a:blip r:embed="rId3"/>
          <a:stretch>
            <a:fillRect/>
          </a:stretch>
        </p:blipFill>
        <p:spPr>
          <a:xfrm>
            <a:off x="230736" y="4167907"/>
            <a:ext cx="8648344" cy="2690093"/>
          </a:xfrm>
          <a:prstGeom prst="rect">
            <a:avLst/>
          </a:prstGeom>
        </p:spPr>
      </p:pic>
    </p:spTree>
    <p:extLst>
      <p:ext uri="{BB962C8B-B14F-4D97-AF65-F5344CB8AC3E}">
        <p14:creationId xmlns:p14="http://schemas.microsoft.com/office/powerpoint/2010/main" val="243129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279" y="188007"/>
            <a:ext cx="5640224" cy="523220"/>
          </a:xfrm>
          <a:prstGeom prst="rect">
            <a:avLst/>
          </a:prstGeom>
          <a:noFill/>
        </p:spPr>
        <p:txBody>
          <a:bodyPr wrap="square" rtlCol="0">
            <a:spAutoFit/>
          </a:bodyPr>
          <a:lstStyle/>
          <a:p>
            <a:r>
              <a:rPr lang="en-US" sz="2800" b="1" dirty="0" smtClean="0"/>
              <a:t>Understanding Data</a:t>
            </a:r>
            <a:endParaRPr lang="en-IN" sz="2800" b="1" dirty="0"/>
          </a:p>
        </p:txBody>
      </p:sp>
      <p:sp>
        <p:nvSpPr>
          <p:cNvPr id="5" name="TextBox 4"/>
          <p:cNvSpPr txBox="1"/>
          <p:nvPr/>
        </p:nvSpPr>
        <p:spPr>
          <a:xfrm>
            <a:off x="256374" y="931492"/>
            <a:ext cx="11442819" cy="3970318"/>
          </a:xfrm>
          <a:prstGeom prst="rect">
            <a:avLst/>
          </a:prstGeom>
          <a:noFill/>
        </p:spPr>
        <p:txBody>
          <a:bodyPr wrap="square" rtlCol="0">
            <a:spAutoFit/>
          </a:bodyPr>
          <a:lstStyle/>
          <a:p>
            <a:r>
              <a:rPr lang="en-US" dirty="0"/>
              <a:t>Understanding the business objective and the data</a:t>
            </a:r>
          </a:p>
          <a:p>
            <a:r>
              <a:rPr lang="en-US" dirty="0"/>
              <a:t>The dataset contains customer-level information for a span of four consecutive months - June, July, August and September. The months are encoded as 6, 7, 8 and 9, respectively. </a:t>
            </a:r>
          </a:p>
          <a:p>
            <a:r>
              <a:rPr lang="en-US" dirty="0"/>
              <a:t/>
            </a:r>
            <a:br>
              <a:rPr lang="en-US" dirty="0"/>
            </a:br>
            <a:r>
              <a:rPr lang="en-US" dirty="0"/>
              <a:t>The </a:t>
            </a:r>
            <a:r>
              <a:rPr lang="en-US" b="1" dirty="0"/>
              <a:t>business objective </a:t>
            </a:r>
            <a:r>
              <a:rPr lang="en-US" dirty="0"/>
              <a:t>is to predict the churn in the last (i.e. the ninth) month using the data (features) from the first three months. To do this task well, understanding the typical customer </a:t>
            </a:r>
            <a:r>
              <a:rPr lang="en-US" dirty="0" err="1"/>
              <a:t>behaviour</a:t>
            </a:r>
            <a:r>
              <a:rPr lang="en-US" dirty="0"/>
              <a:t> during churn will be helpful</a:t>
            </a:r>
            <a:r>
              <a:rPr lang="en-US" dirty="0" smtClean="0"/>
              <a:t>.</a:t>
            </a:r>
            <a:endParaRPr lang="en-IN" dirty="0" smtClean="0"/>
          </a:p>
          <a:p>
            <a:endParaRPr lang="en-US" dirty="0"/>
          </a:p>
          <a:p>
            <a:r>
              <a:rPr lang="en-US" dirty="0"/>
              <a:t>There are three phases of the customer lifecycle:-</a:t>
            </a:r>
          </a:p>
          <a:p>
            <a:r>
              <a:rPr lang="en-US" b="1" dirty="0"/>
              <a:t>Good Phase</a:t>
            </a:r>
            <a:r>
              <a:rPr lang="en-US" dirty="0"/>
              <a:t> - In this phase, the customer is happy with the service and behaves as usual.</a:t>
            </a:r>
          </a:p>
          <a:p>
            <a:r>
              <a:rPr lang="en-US" b="1" dirty="0"/>
              <a:t>Action Phase</a:t>
            </a:r>
            <a:r>
              <a:rPr lang="en-US" dirty="0"/>
              <a:t> - The customer experience starts to sore in this phase, for e.g. he/she gets a compelling offer from </a:t>
            </a:r>
            <a:r>
              <a:rPr lang="en-US" dirty="0" smtClean="0"/>
              <a:t>a competitor</a:t>
            </a:r>
            <a:r>
              <a:rPr lang="en-US" dirty="0"/>
              <a:t>, faces unjust charges, becomes unhappy with service quality etc. The corrective action has to taken in this phase only</a:t>
            </a:r>
          </a:p>
          <a:p>
            <a:r>
              <a:rPr lang="en-US" b="1" dirty="0"/>
              <a:t>Churn Phase</a:t>
            </a:r>
            <a:r>
              <a:rPr lang="en-US" dirty="0"/>
              <a:t> - In this phase, the customer is said to have churned</a:t>
            </a:r>
          </a:p>
          <a:p>
            <a:endParaRPr lang="en-US" dirty="0"/>
          </a:p>
        </p:txBody>
      </p:sp>
    </p:spTree>
    <p:extLst>
      <p:ext uri="{BB962C8B-B14F-4D97-AF65-F5344CB8AC3E}">
        <p14:creationId xmlns:p14="http://schemas.microsoft.com/office/powerpoint/2010/main" val="478096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188" y="128635"/>
            <a:ext cx="11844472" cy="369332"/>
          </a:xfrm>
          <a:prstGeom prst="rect">
            <a:avLst/>
          </a:prstGeom>
          <a:noFill/>
        </p:spPr>
        <p:txBody>
          <a:bodyPr wrap="square" rtlCol="0">
            <a:spAutoFit/>
          </a:bodyPr>
          <a:lstStyle/>
          <a:p>
            <a:r>
              <a:rPr lang="en-IN" dirty="0" smtClean="0"/>
              <a:t>Random Forest:</a:t>
            </a:r>
            <a:endParaRPr lang="en-IN" dirty="0"/>
          </a:p>
        </p:txBody>
      </p:sp>
      <p:pic>
        <p:nvPicPr>
          <p:cNvPr id="3" name="Picture 2"/>
          <p:cNvPicPr>
            <a:picLocks noChangeAspect="1"/>
          </p:cNvPicPr>
          <p:nvPr/>
        </p:nvPicPr>
        <p:blipFill>
          <a:blip r:embed="rId2"/>
          <a:stretch>
            <a:fillRect/>
          </a:stretch>
        </p:blipFill>
        <p:spPr>
          <a:xfrm>
            <a:off x="244152" y="671357"/>
            <a:ext cx="3482642" cy="1310754"/>
          </a:xfrm>
          <a:prstGeom prst="rect">
            <a:avLst/>
          </a:prstGeom>
        </p:spPr>
      </p:pic>
      <p:pic>
        <p:nvPicPr>
          <p:cNvPr id="4" name="Picture 3"/>
          <p:cNvPicPr>
            <a:picLocks noChangeAspect="1"/>
          </p:cNvPicPr>
          <p:nvPr/>
        </p:nvPicPr>
        <p:blipFill>
          <a:blip r:embed="rId3"/>
          <a:stretch>
            <a:fillRect/>
          </a:stretch>
        </p:blipFill>
        <p:spPr>
          <a:xfrm>
            <a:off x="3492369" y="671358"/>
            <a:ext cx="3566469" cy="1310754"/>
          </a:xfrm>
          <a:prstGeom prst="rect">
            <a:avLst/>
          </a:prstGeom>
        </p:spPr>
      </p:pic>
      <p:sp>
        <p:nvSpPr>
          <p:cNvPr id="5" name="TextBox 4"/>
          <p:cNvSpPr txBox="1"/>
          <p:nvPr/>
        </p:nvSpPr>
        <p:spPr>
          <a:xfrm>
            <a:off x="6930639" y="811850"/>
            <a:ext cx="4657458" cy="1477328"/>
          </a:xfrm>
          <a:prstGeom prst="rect">
            <a:avLst/>
          </a:prstGeom>
          <a:noFill/>
        </p:spPr>
        <p:txBody>
          <a:bodyPr wrap="square" rtlCol="0">
            <a:spAutoFit/>
          </a:bodyPr>
          <a:lstStyle/>
          <a:p>
            <a:r>
              <a:rPr lang="en-US" dirty="0"/>
              <a:t>So we have accuracy score on Random forest model</a:t>
            </a:r>
          </a:p>
          <a:p>
            <a:pPr marL="285750" indent="-285750">
              <a:buFont typeface="Arial" panose="020B0604020202020204" pitchFamily="34" charset="0"/>
              <a:buChar char="•"/>
            </a:pPr>
            <a:r>
              <a:rPr lang="en-US" dirty="0"/>
              <a:t>On Train data- 98%</a:t>
            </a:r>
          </a:p>
          <a:p>
            <a:pPr marL="285750" indent="-285750">
              <a:buFont typeface="Arial" panose="020B0604020202020204" pitchFamily="34" charset="0"/>
              <a:buChar char="•"/>
            </a:pPr>
            <a:r>
              <a:rPr lang="en-US" dirty="0"/>
              <a:t>On Test data- 95%</a:t>
            </a:r>
          </a:p>
          <a:p>
            <a:pPr marL="285750" indent="-285750">
              <a:buFont typeface="Arial" panose="020B0604020202020204" pitchFamily="34" charset="0"/>
              <a:buChar char="•"/>
            </a:pPr>
            <a:endParaRPr lang="en-IN" dirty="0"/>
          </a:p>
        </p:txBody>
      </p:sp>
      <p:sp>
        <p:nvSpPr>
          <p:cNvPr id="6" name="TextBox 5"/>
          <p:cNvSpPr txBox="1"/>
          <p:nvPr/>
        </p:nvSpPr>
        <p:spPr>
          <a:xfrm>
            <a:off x="244152" y="2434454"/>
            <a:ext cx="11844472" cy="369332"/>
          </a:xfrm>
          <a:prstGeom prst="rect">
            <a:avLst/>
          </a:prstGeom>
          <a:noFill/>
        </p:spPr>
        <p:txBody>
          <a:bodyPr wrap="square" rtlCol="0">
            <a:spAutoFit/>
          </a:bodyPr>
          <a:lstStyle/>
          <a:p>
            <a:r>
              <a:rPr lang="en-IN" dirty="0" smtClean="0"/>
              <a:t>Hyper Parameter tuning:</a:t>
            </a:r>
            <a:endParaRPr lang="en-IN" dirty="0"/>
          </a:p>
        </p:txBody>
      </p:sp>
      <p:pic>
        <p:nvPicPr>
          <p:cNvPr id="7" name="Picture 6"/>
          <p:cNvPicPr>
            <a:picLocks noChangeAspect="1"/>
          </p:cNvPicPr>
          <p:nvPr/>
        </p:nvPicPr>
        <p:blipFill>
          <a:blip r:embed="rId4"/>
          <a:stretch>
            <a:fillRect/>
          </a:stretch>
        </p:blipFill>
        <p:spPr>
          <a:xfrm>
            <a:off x="144188" y="3008986"/>
            <a:ext cx="4915326" cy="1386960"/>
          </a:xfrm>
          <a:prstGeom prst="rect">
            <a:avLst/>
          </a:prstGeom>
        </p:spPr>
      </p:pic>
      <p:pic>
        <p:nvPicPr>
          <p:cNvPr id="8" name="Picture 7"/>
          <p:cNvPicPr>
            <a:picLocks noChangeAspect="1"/>
          </p:cNvPicPr>
          <p:nvPr/>
        </p:nvPicPr>
        <p:blipFill>
          <a:blip r:embed="rId5"/>
          <a:stretch>
            <a:fillRect/>
          </a:stretch>
        </p:blipFill>
        <p:spPr>
          <a:xfrm>
            <a:off x="5450280" y="3081382"/>
            <a:ext cx="3790459" cy="1314564"/>
          </a:xfrm>
          <a:prstGeom prst="rect">
            <a:avLst/>
          </a:prstGeom>
        </p:spPr>
      </p:pic>
    </p:spTree>
    <p:extLst>
      <p:ext uri="{BB962C8B-B14F-4D97-AF65-F5344CB8AC3E}">
        <p14:creationId xmlns:p14="http://schemas.microsoft.com/office/powerpoint/2010/main" val="1611337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278" y="64244"/>
            <a:ext cx="11665010" cy="4054829"/>
          </a:xfrm>
          <a:prstGeom prst="rect">
            <a:avLst/>
          </a:prstGeom>
        </p:spPr>
      </p:pic>
      <p:pic>
        <p:nvPicPr>
          <p:cNvPr id="3" name="Picture 2"/>
          <p:cNvPicPr>
            <a:picLocks noChangeAspect="1"/>
          </p:cNvPicPr>
          <p:nvPr/>
        </p:nvPicPr>
        <p:blipFill>
          <a:blip r:embed="rId3"/>
          <a:stretch>
            <a:fillRect/>
          </a:stretch>
        </p:blipFill>
        <p:spPr>
          <a:xfrm>
            <a:off x="145277" y="4308259"/>
            <a:ext cx="8127051" cy="2377646"/>
          </a:xfrm>
          <a:prstGeom prst="rect">
            <a:avLst/>
          </a:prstGeom>
        </p:spPr>
      </p:pic>
    </p:spTree>
    <p:extLst>
      <p:ext uri="{BB962C8B-B14F-4D97-AF65-F5344CB8AC3E}">
        <p14:creationId xmlns:p14="http://schemas.microsoft.com/office/powerpoint/2010/main" val="25346391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828" y="188007"/>
            <a:ext cx="7084464" cy="369332"/>
          </a:xfrm>
          <a:prstGeom prst="rect">
            <a:avLst/>
          </a:prstGeom>
          <a:noFill/>
        </p:spPr>
        <p:txBody>
          <a:bodyPr wrap="square" rtlCol="0">
            <a:spAutoFit/>
          </a:bodyPr>
          <a:lstStyle/>
          <a:p>
            <a:r>
              <a:rPr lang="en-IN" dirty="0" smtClean="0"/>
              <a:t>Business recommendation :</a:t>
            </a:r>
            <a:endParaRPr lang="en-IN" dirty="0"/>
          </a:p>
        </p:txBody>
      </p:sp>
      <p:pic>
        <p:nvPicPr>
          <p:cNvPr id="3" name="Picture 2"/>
          <p:cNvPicPr>
            <a:picLocks noChangeAspect="1"/>
          </p:cNvPicPr>
          <p:nvPr/>
        </p:nvPicPr>
        <p:blipFill>
          <a:blip r:embed="rId2"/>
          <a:stretch>
            <a:fillRect/>
          </a:stretch>
        </p:blipFill>
        <p:spPr>
          <a:xfrm>
            <a:off x="473804" y="618201"/>
            <a:ext cx="10840828" cy="5588534"/>
          </a:xfrm>
          <a:prstGeom prst="rect">
            <a:avLst/>
          </a:prstGeom>
        </p:spPr>
      </p:pic>
    </p:spTree>
    <p:extLst>
      <p:ext uri="{BB962C8B-B14F-4D97-AF65-F5344CB8AC3E}">
        <p14:creationId xmlns:p14="http://schemas.microsoft.com/office/powerpoint/2010/main" val="74528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278" y="188007"/>
            <a:ext cx="6460621" cy="523220"/>
          </a:xfrm>
          <a:prstGeom prst="rect">
            <a:avLst/>
          </a:prstGeom>
          <a:noFill/>
        </p:spPr>
        <p:txBody>
          <a:bodyPr wrap="square" rtlCol="0">
            <a:spAutoFit/>
          </a:bodyPr>
          <a:lstStyle/>
          <a:p>
            <a:r>
              <a:rPr lang="en-US" sz="2800" b="1" dirty="0" smtClean="0"/>
              <a:t>Importing Data and checking type of data</a:t>
            </a:r>
            <a:endParaRPr lang="en-IN" sz="2800" b="1" dirty="0"/>
          </a:p>
        </p:txBody>
      </p:sp>
      <p:sp>
        <p:nvSpPr>
          <p:cNvPr id="5" name="TextBox 4"/>
          <p:cNvSpPr txBox="1"/>
          <p:nvPr/>
        </p:nvSpPr>
        <p:spPr>
          <a:xfrm>
            <a:off x="256374" y="931492"/>
            <a:ext cx="11442819"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Importing the data set and checking the data shape : Data shape was found (99999 , 226 )</a:t>
            </a:r>
          </a:p>
          <a:p>
            <a:pPr marL="285750" indent="-285750">
              <a:buFont typeface="Arial" panose="020B0604020202020204" pitchFamily="34" charset="0"/>
              <a:buChar char="•"/>
            </a:pPr>
            <a:r>
              <a:rPr lang="en-US" dirty="0" smtClean="0"/>
              <a:t>Importing the description of the data </a:t>
            </a:r>
            <a:endParaRPr lang="en-US" dirty="0"/>
          </a:p>
        </p:txBody>
      </p:sp>
      <p:pic>
        <p:nvPicPr>
          <p:cNvPr id="2" name="Picture 1"/>
          <p:cNvPicPr>
            <a:picLocks noChangeAspect="1"/>
          </p:cNvPicPr>
          <p:nvPr/>
        </p:nvPicPr>
        <p:blipFill rotWithShape="1">
          <a:blip r:embed="rId2"/>
          <a:srcRect l="19369" t="21875" r="15160" b="42735"/>
          <a:stretch/>
        </p:blipFill>
        <p:spPr>
          <a:xfrm>
            <a:off x="145280" y="1577822"/>
            <a:ext cx="11553914" cy="3942761"/>
          </a:xfrm>
          <a:prstGeom prst="rect">
            <a:avLst/>
          </a:prstGeom>
        </p:spPr>
      </p:pic>
      <p:sp>
        <p:nvSpPr>
          <p:cNvPr id="6" name="TextBox 5"/>
          <p:cNvSpPr txBox="1"/>
          <p:nvPr/>
        </p:nvSpPr>
        <p:spPr>
          <a:xfrm>
            <a:off x="256373" y="5740847"/>
            <a:ext cx="11442819"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Checking the type of data by having checking info of the data type.</a:t>
            </a:r>
            <a:endParaRPr lang="en-US" dirty="0"/>
          </a:p>
        </p:txBody>
      </p:sp>
    </p:spTree>
    <p:extLst>
      <p:ext uri="{BB962C8B-B14F-4D97-AF65-F5344CB8AC3E}">
        <p14:creationId xmlns:p14="http://schemas.microsoft.com/office/powerpoint/2010/main" val="345512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5278" y="188007"/>
            <a:ext cx="6460621" cy="523220"/>
          </a:xfrm>
          <a:prstGeom prst="rect">
            <a:avLst/>
          </a:prstGeom>
          <a:noFill/>
        </p:spPr>
        <p:txBody>
          <a:bodyPr wrap="square" rtlCol="0">
            <a:spAutoFit/>
          </a:bodyPr>
          <a:lstStyle/>
          <a:p>
            <a:r>
              <a:rPr lang="en-US" sz="2800" b="1" dirty="0" smtClean="0"/>
              <a:t>Data Cleaning</a:t>
            </a:r>
            <a:endParaRPr lang="en-IN" sz="2800" b="1" dirty="0"/>
          </a:p>
        </p:txBody>
      </p:sp>
      <p:sp>
        <p:nvSpPr>
          <p:cNvPr id="5" name="TextBox 4"/>
          <p:cNvSpPr txBox="1"/>
          <p:nvPr/>
        </p:nvSpPr>
        <p:spPr>
          <a:xfrm>
            <a:off x="256374" y="931492"/>
            <a:ext cx="11442819"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Checking the missing values and dropping the missing values of data.</a:t>
            </a:r>
          </a:p>
          <a:p>
            <a:pPr marL="285750" indent="-285750">
              <a:buFont typeface="Arial" panose="020B0604020202020204" pitchFamily="34" charset="0"/>
              <a:buChar char="•"/>
            </a:pPr>
            <a:r>
              <a:rPr lang="en-US" dirty="0" smtClean="0"/>
              <a:t>After cleaning of the data the shape of the variable is (99999 , 153 )</a:t>
            </a:r>
          </a:p>
        </p:txBody>
      </p:sp>
      <p:pic>
        <p:nvPicPr>
          <p:cNvPr id="3" name="Picture 2"/>
          <p:cNvPicPr>
            <a:picLocks noChangeAspect="1"/>
          </p:cNvPicPr>
          <p:nvPr/>
        </p:nvPicPr>
        <p:blipFill rotWithShape="1">
          <a:blip r:embed="rId2"/>
          <a:srcRect l="14263" t="21538" r="13621" b="5385"/>
          <a:stretch/>
        </p:blipFill>
        <p:spPr>
          <a:xfrm>
            <a:off x="256374" y="1577824"/>
            <a:ext cx="11859426" cy="5130708"/>
          </a:xfrm>
          <a:prstGeom prst="rect">
            <a:avLst/>
          </a:prstGeom>
        </p:spPr>
      </p:pic>
    </p:spTree>
    <p:extLst>
      <p:ext uri="{BB962C8B-B14F-4D97-AF65-F5344CB8AC3E}">
        <p14:creationId xmlns:p14="http://schemas.microsoft.com/office/powerpoint/2010/main" val="359776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1354" y="202223"/>
            <a:ext cx="11456377" cy="369332"/>
          </a:xfrm>
          <a:prstGeom prst="rect">
            <a:avLst/>
          </a:prstGeom>
          <a:noFill/>
        </p:spPr>
        <p:txBody>
          <a:bodyPr wrap="square" rtlCol="0">
            <a:spAutoFit/>
          </a:bodyPr>
          <a:lstStyle/>
          <a:p>
            <a:r>
              <a:rPr lang="en-US" dirty="0" smtClean="0"/>
              <a:t>After same checking the shape of the data : shape comes out to be (30011 , 152)</a:t>
            </a:r>
            <a:endParaRPr lang="en-IN" dirty="0"/>
          </a:p>
        </p:txBody>
      </p:sp>
      <p:sp>
        <p:nvSpPr>
          <p:cNvPr id="5" name="TextBox 4"/>
          <p:cNvSpPr txBox="1"/>
          <p:nvPr/>
        </p:nvSpPr>
        <p:spPr>
          <a:xfrm>
            <a:off x="281353" y="914400"/>
            <a:ext cx="10982003"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Deriving feature Engineering by taking the average of good Phase and Later checking the shape (30011, 80).</a:t>
            </a:r>
          </a:p>
          <a:p>
            <a:pPr marL="285750" indent="-285750">
              <a:buFont typeface="Arial" panose="020B0604020202020204" pitchFamily="34" charset="0"/>
              <a:buChar char="•"/>
            </a:pPr>
            <a:r>
              <a:rPr lang="en-US" dirty="0" smtClean="0"/>
              <a:t>Checking the head :</a:t>
            </a:r>
            <a:endParaRPr lang="en-IN" dirty="0"/>
          </a:p>
        </p:txBody>
      </p:sp>
      <p:pic>
        <p:nvPicPr>
          <p:cNvPr id="6" name="Picture 5"/>
          <p:cNvPicPr>
            <a:picLocks noChangeAspect="1"/>
          </p:cNvPicPr>
          <p:nvPr/>
        </p:nvPicPr>
        <p:blipFill>
          <a:blip r:embed="rId2"/>
          <a:stretch>
            <a:fillRect/>
          </a:stretch>
        </p:blipFill>
        <p:spPr>
          <a:xfrm>
            <a:off x="281353" y="1749146"/>
            <a:ext cx="10684166" cy="2453853"/>
          </a:xfrm>
          <a:prstGeom prst="rect">
            <a:avLst/>
          </a:prstGeom>
        </p:spPr>
      </p:pic>
      <p:sp>
        <p:nvSpPr>
          <p:cNvPr id="7" name="TextBox 6"/>
          <p:cNvSpPr txBox="1"/>
          <p:nvPr/>
        </p:nvSpPr>
        <p:spPr>
          <a:xfrm>
            <a:off x="281353" y="4180703"/>
            <a:ext cx="5982714" cy="369332"/>
          </a:xfrm>
          <a:prstGeom prst="rect">
            <a:avLst/>
          </a:prstGeom>
          <a:noFill/>
        </p:spPr>
        <p:txBody>
          <a:bodyPr wrap="square" rtlCol="0">
            <a:spAutoFit/>
          </a:bodyPr>
          <a:lstStyle/>
          <a:p>
            <a:r>
              <a:rPr lang="en-US" b="1" dirty="0" smtClean="0"/>
              <a:t>Doing the EDA analysis</a:t>
            </a:r>
            <a:endParaRPr lang="en-IN" b="1" dirty="0"/>
          </a:p>
        </p:txBody>
      </p:sp>
      <p:pic>
        <p:nvPicPr>
          <p:cNvPr id="8" name="Picture 7"/>
          <p:cNvPicPr>
            <a:picLocks noChangeAspect="1"/>
          </p:cNvPicPr>
          <p:nvPr/>
        </p:nvPicPr>
        <p:blipFill>
          <a:blip r:embed="rId3"/>
          <a:stretch>
            <a:fillRect/>
          </a:stretch>
        </p:blipFill>
        <p:spPr>
          <a:xfrm>
            <a:off x="281353" y="4687791"/>
            <a:ext cx="3196981" cy="1946765"/>
          </a:xfrm>
          <a:prstGeom prst="rect">
            <a:avLst/>
          </a:prstGeom>
        </p:spPr>
      </p:pic>
      <p:pic>
        <p:nvPicPr>
          <p:cNvPr id="9" name="Picture 8"/>
          <p:cNvPicPr>
            <a:picLocks noChangeAspect="1"/>
          </p:cNvPicPr>
          <p:nvPr/>
        </p:nvPicPr>
        <p:blipFill>
          <a:blip r:embed="rId4"/>
          <a:stretch>
            <a:fillRect/>
          </a:stretch>
        </p:blipFill>
        <p:spPr>
          <a:xfrm>
            <a:off x="3272710" y="4614730"/>
            <a:ext cx="3501868" cy="1914258"/>
          </a:xfrm>
          <a:prstGeom prst="rect">
            <a:avLst/>
          </a:prstGeom>
        </p:spPr>
      </p:pic>
      <p:pic>
        <p:nvPicPr>
          <p:cNvPr id="10" name="Picture 9"/>
          <p:cNvPicPr>
            <a:picLocks noChangeAspect="1"/>
          </p:cNvPicPr>
          <p:nvPr/>
        </p:nvPicPr>
        <p:blipFill>
          <a:blip r:embed="rId5"/>
          <a:stretch>
            <a:fillRect/>
          </a:stretch>
        </p:blipFill>
        <p:spPr>
          <a:xfrm>
            <a:off x="6376928" y="4557188"/>
            <a:ext cx="2946534" cy="2077368"/>
          </a:xfrm>
          <a:prstGeom prst="rect">
            <a:avLst/>
          </a:prstGeom>
        </p:spPr>
      </p:pic>
      <p:pic>
        <p:nvPicPr>
          <p:cNvPr id="11" name="Picture 10"/>
          <p:cNvPicPr>
            <a:picLocks noChangeAspect="1"/>
          </p:cNvPicPr>
          <p:nvPr/>
        </p:nvPicPr>
        <p:blipFill>
          <a:blip r:embed="rId6"/>
          <a:stretch>
            <a:fillRect/>
          </a:stretch>
        </p:blipFill>
        <p:spPr>
          <a:xfrm>
            <a:off x="9202161" y="4614729"/>
            <a:ext cx="2989839" cy="2063451"/>
          </a:xfrm>
          <a:prstGeom prst="rect">
            <a:avLst/>
          </a:prstGeom>
        </p:spPr>
      </p:pic>
    </p:spTree>
    <p:extLst>
      <p:ext uri="{BB962C8B-B14F-4D97-AF65-F5344CB8AC3E}">
        <p14:creationId xmlns:p14="http://schemas.microsoft.com/office/powerpoint/2010/main" val="1679864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800" y="78722"/>
            <a:ext cx="5982714" cy="369332"/>
          </a:xfrm>
          <a:prstGeom prst="rect">
            <a:avLst/>
          </a:prstGeom>
          <a:noFill/>
        </p:spPr>
        <p:txBody>
          <a:bodyPr wrap="square" rtlCol="0">
            <a:spAutoFit/>
          </a:bodyPr>
          <a:lstStyle/>
          <a:p>
            <a:r>
              <a:rPr lang="en-US" b="1" dirty="0" smtClean="0"/>
              <a:t>Doing the EDA analysis – checking Outliers</a:t>
            </a:r>
            <a:endParaRPr lang="en-IN" b="1" dirty="0"/>
          </a:p>
        </p:txBody>
      </p:sp>
      <p:pic>
        <p:nvPicPr>
          <p:cNvPr id="5" name="Picture 4"/>
          <p:cNvPicPr>
            <a:picLocks noChangeAspect="1"/>
          </p:cNvPicPr>
          <p:nvPr/>
        </p:nvPicPr>
        <p:blipFill>
          <a:blip r:embed="rId2"/>
          <a:stretch>
            <a:fillRect/>
          </a:stretch>
        </p:blipFill>
        <p:spPr>
          <a:xfrm>
            <a:off x="0" y="567867"/>
            <a:ext cx="3029940" cy="2072783"/>
          </a:xfrm>
          <a:prstGeom prst="rect">
            <a:avLst/>
          </a:prstGeom>
        </p:spPr>
      </p:pic>
      <p:pic>
        <p:nvPicPr>
          <p:cNvPr id="6" name="Picture 5"/>
          <p:cNvPicPr>
            <a:picLocks noChangeAspect="1"/>
          </p:cNvPicPr>
          <p:nvPr/>
        </p:nvPicPr>
        <p:blipFill>
          <a:blip r:embed="rId3"/>
          <a:stretch>
            <a:fillRect/>
          </a:stretch>
        </p:blipFill>
        <p:spPr>
          <a:xfrm>
            <a:off x="2941263" y="567867"/>
            <a:ext cx="3220255" cy="2136503"/>
          </a:xfrm>
          <a:prstGeom prst="rect">
            <a:avLst/>
          </a:prstGeom>
        </p:spPr>
      </p:pic>
      <p:pic>
        <p:nvPicPr>
          <p:cNvPr id="7" name="Picture 6"/>
          <p:cNvPicPr>
            <a:picLocks noChangeAspect="1"/>
          </p:cNvPicPr>
          <p:nvPr/>
        </p:nvPicPr>
        <p:blipFill>
          <a:blip r:embed="rId4"/>
          <a:stretch>
            <a:fillRect/>
          </a:stretch>
        </p:blipFill>
        <p:spPr>
          <a:xfrm>
            <a:off x="5971203" y="567867"/>
            <a:ext cx="2879197" cy="2072783"/>
          </a:xfrm>
          <a:prstGeom prst="rect">
            <a:avLst/>
          </a:prstGeom>
        </p:spPr>
      </p:pic>
      <p:pic>
        <p:nvPicPr>
          <p:cNvPr id="8" name="Picture 7"/>
          <p:cNvPicPr>
            <a:picLocks noChangeAspect="1"/>
          </p:cNvPicPr>
          <p:nvPr/>
        </p:nvPicPr>
        <p:blipFill>
          <a:blip r:embed="rId5"/>
          <a:stretch>
            <a:fillRect/>
          </a:stretch>
        </p:blipFill>
        <p:spPr>
          <a:xfrm>
            <a:off x="8850400" y="717065"/>
            <a:ext cx="3341600" cy="1923585"/>
          </a:xfrm>
          <a:prstGeom prst="rect">
            <a:avLst/>
          </a:prstGeom>
        </p:spPr>
      </p:pic>
      <p:pic>
        <p:nvPicPr>
          <p:cNvPr id="9" name="Picture 8"/>
          <p:cNvPicPr>
            <a:picLocks noChangeAspect="1"/>
          </p:cNvPicPr>
          <p:nvPr/>
        </p:nvPicPr>
        <p:blipFill>
          <a:blip r:embed="rId6"/>
          <a:stretch>
            <a:fillRect/>
          </a:stretch>
        </p:blipFill>
        <p:spPr>
          <a:xfrm>
            <a:off x="84800" y="2640650"/>
            <a:ext cx="2890796" cy="2059537"/>
          </a:xfrm>
          <a:prstGeom prst="rect">
            <a:avLst/>
          </a:prstGeom>
        </p:spPr>
      </p:pic>
      <p:pic>
        <p:nvPicPr>
          <p:cNvPr id="10" name="Picture 9"/>
          <p:cNvPicPr>
            <a:picLocks noChangeAspect="1"/>
          </p:cNvPicPr>
          <p:nvPr/>
        </p:nvPicPr>
        <p:blipFill>
          <a:blip r:embed="rId7"/>
          <a:stretch>
            <a:fillRect/>
          </a:stretch>
        </p:blipFill>
        <p:spPr>
          <a:xfrm>
            <a:off x="3114741" y="2760463"/>
            <a:ext cx="2856462" cy="1935593"/>
          </a:xfrm>
          <a:prstGeom prst="rect">
            <a:avLst/>
          </a:prstGeom>
        </p:spPr>
      </p:pic>
      <p:pic>
        <p:nvPicPr>
          <p:cNvPr id="11" name="Picture 10"/>
          <p:cNvPicPr>
            <a:picLocks noChangeAspect="1"/>
          </p:cNvPicPr>
          <p:nvPr/>
        </p:nvPicPr>
        <p:blipFill>
          <a:blip r:embed="rId8"/>
          <a:stretch>
            <a:fillRect/>
          </a:stretch>
        </p:blipFill>
        <p:spPr>
          <a:xfrm>
            <a:off x="6067515" y="2640650"/>
            <a:ext cx="2782886" cy="2082388"/>
          </a:xfrm>
          <a:prstGeom prst="rect">
            <a:avLst/>
          </a:prstGeom>
        </p:spPr>
      </p:pic>
      <p:pic>
        <p:nvPicPr>
          <p:cNvPr id="12" name="Picture 11"/>
          <p:cNvPicPr>
            <a:picLocks noChangeAspect="1"/>
          </p:cNvPicPr>
          <p:nvPr/>
        </p:nvPicPr>
        <p:blipFill>
          <a:blip r:embed="rId9"/>
          <a:stretch>
            <a:fillRect/>
          </a:stretch>
        </p:blipFill>
        <p:spPr>
          <a:xfrm>
            <a:off x="8821792" y="2640650"/>
            <a:ext cx="3398815" cy="2082388"/>
          </a:xfrm>
          <a:prstGeom prst="rect">
            <a:avLst/>
          </a:prstGeom>
        </p:spPr>
      </p:pic>
      <p:pic>
        <p:nvPicPr>
          <p:cNvPr id="13" name="Picture 12"/>
          <p:cNvPicPr>
            <a:picLocks noChangeAspect="1"/>
          </p:cNvPicPr>
          <p:nvPr/>
        </p:nvPicPr>
        <p:blipFill>
          <a:blip r:embed="rId10"/>
          <a:stretch>
            <a:fillRect/>
          </a:stretch>
        </p:blipFill>
        <p:spPr>
          <a:xfrm>
            <a:off x="164756" y="4752149"/>
            <a:ext cx="2949985" cy="2097206"/>
          </a:xfrm>
          <a:prstGeom prst="rect">
            <a:avLst/>
          </a:prstGeom>
        </p:spPr>
      </p:pic>
      <p:pic>
        <p:nvPicPr>
          <p:cNvPr id="14" name="Picture 13"/>
          <p:cNvPicPr>
            <a:picLocks noChangeAspect="1"/>
          </p:cNvPicPr>
          <p:nvPr/>
        </p:nvPicPr>
        <p:blipFill>
          <a:blip r:embed="rId11"/>
          <a:stretch>
            <a:fillRect/>
          </a:stretch>
        </p:blipFill>
        <p:spPr>
          <a:xfrm>
            <a:off x="3151413" y="4789305"/>
            <a:ext cx="2819790" cy="2068695"/>
          </a:xfrm>
          <a:prstGeom prst="rect">
            <a:avLst/>
          </a:prstGeom>
        </p:spPr>
      </p:pic>
      <p:pic>
        <p:nvPicPr>
          <p:cNvPr id="15" name="Picture 14"/>
          <p:cNvPicPr>
            <a:picLocks noChangeAspect="1"/>
          </p:cNvPicPr>
          <p:nvPr/>
        </p:nvPicPr>
        <p:blipFill>
          <a:blip r:embed="rId12"/>
          <a:stretch>
            <a:fillRect/>
          </a:stretch>
        </p:blipFill>
        <p:spPr>
          <a:xfrm>
            <a:off x="6067513" y="4752148"/>
            <a:ext cx="2854295" cy="2126355"/>
          </a:xfrm>
          <a:prstGeom prst="rect">
            <a:avLst/>
          </a:prstGeom>
        </p:spPr>
      </p:pic>
      <p:pic>
        <p:nvPicPr>
          <p:cNvPr id="16" name="Picture 15"/>
          <p:cNvPicPr>
            <a:picLocks noChangeAspect="1"/>
          </p:cNvPicPr>
          <p:nvPr/>
        </p:nvPicPr>
        <p:blipFill>
          <a:blip r:embed="rId13"/>
          <a:stretch>
            <a:fillRect/>
          </a:stretch>
        </p:blipFill>
        <p:spPr>
          <a:xfrm>
            <a:off x="8921808" y="4789305"/>
            <a:ext cx="3270192" cy="2004127"/>
          </a:xfrm>
          <a:prstGeom prst="rect">
            <a:avLst/>
          </a:prstGeom>
        </p:spPr>
      </p:pic>
    </p:spTree>
    <p:extLst>
      <p:ext uri="{BB962C8B-B14F-4D97-AF65-F5344CB8AC3E}">
        <p14:creationId xmlns:p14="http://schemas.microsoft.com/office/powerpoint/2010/main" val="3532012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33068"/>
            <a:ext cx="2760292" cy="2050150"/>
          </a:xfrm>
          <a:prstGeom prst="rect">
            <a:avLst/>
          </a:prstGeom>
        </p:spPr>
      </p:pic>
      <p:pic>
        <p:nvPicPr>
          <p:cNvPr id="5" name="Picture 4"/>
          <p:cNvPicPr>
            <a:picLocks noChangeAspect="1"/>
          </p:cNvPicPr>
          <p:nvPr/>
        </p:nvPicPr>
        <p:blipFill>
          <a:blip r:embed="rId3"/>
          <a:stretch>
            <a:fillRect/>
          </a:stretch>
        </p:blipFill>
        <p:spPr>
          <a:xfrm>
            <a:off x="2823351" y="533068"/>
            <a:ext cx="2816873" cy="2091609"/>
          </a:xfrm>
          <a:prstGeom prst="rect">
            <a:avLst/>
          </a:prstGeom>
        </p:spPr>
      </p:pic>
      <p:pic>
        <p:nvPicPr>
          <p:cNvPr id="6" name="Picture 5"/>
          <p:cNvPicPr>
            <a:picLocks noChangeAspect="1"/>
          </p:cNvPicPr>
          <p:nvPr/>
        </p:nvPicPr>
        <p:blipFill>
          <a:blip r:embed="rId4"/>
          <a:stretch>
            <a:fillRect/>
          </a:stretch>
        </p:blipFill>
        <p:spPr>
          <a:xfrm>
            <a:off x="5640224" y="467167"/>
            <a:ext cx="2897025" cy="2189305"/>
          </a:xfrm>
          <a:prstGeom prst="rect">
            <a:avLst/>
          </a:prstGeom>
        </p:spPr>
      </p:pic>
      <p:pic>
        <p:nvPicPr>
          <p:cNvPr id="7" name="Picture 6"/>
          <p:cNvPicPr>
            <a:picLocks noChangeAspect="1"/>
          </p:cNvPicPr>
          <p:nvPr/>
        </p:nvPicPr>
        <p:blipFill>
          <a:blip r:embed="rId5"/>
          <a:stretch>
            <a:fillRect/>
          </a:stretch>
        </p:blipFill>
        <p:spPr>
          <a:xfrm>
            <a:off x="8537249" y="467167"/>
            <a:ext cx="3444538" cy="2189305"/>
          </a:xfrm>
          <a:prstGeom prst="rect">
            <a:avLst/>
          </a:prstGeom>
        </p:spPr>
      </p:pic>
      <p:pic>
        <p:nvPicPr>
          <p:cNvPr id="8" name="Picture 7"/>
          <p:cNvPicPr>
            <a:picLocks noChangeAspect="1"/>
          </p:cNvPicPr>
          <p:nvPr/>
        </p:nvPicPr>
        <p:blipFill>
          <a:blip r:embed="rId6"/>
          <a:stretch>
            <a:fillRect/>
          </a:stretch>
        </p:blipFill>
        <p:spPr>
          <a:xfrm>
            <a:off x="1" y="2624678"/>
            <a:ext cx="2760292" cy="2092602"/>
          </a:xfrm>
          <a:prstGeom prst="rect">
            <a:avLst/>
          </a:prstGeom>
        </p:spPr>
      </p:pic>
      <p:pic>
        <p:nvPicPr>
          <p:cNvPr id="9" name="Picture 8"/>
          <p:cNvPicPr>
            <a:picLocks noChangeAspect="1"/>
          </p:cNvPicPr>
          <p:nvPr/>
        </p:nvPicPr>
        <p:blipFill>
          <a:blip r:embed="rId7"/>
          <a:stretch>
            <a:fillRect/>
          </a:stretch>
        </p:blipFill>
        <p:spPr>
          <a:xfrm>
            <a:off x="2823351" y="2656473"/>
            <a:ext cx="2753815" cy="2035428"/>
          </a:xfrm>
          <a:prstGeom prst="rect">
            <a:avLst/>
          </a:prstGeom>
        </p:spPr>
      </p:pic>
      <p:pic>
        <p:nvPicPr>
          <p:cNvPr id="10" name="Picture 9"/>
          <p:cNvPicPr>
            <a:picLocks noChangeAspect="1"/>
          </p:cNvPicPr>
          <p:nvPr/>
        </p:nvPicPr>
        <p:blipFill>
          <a:blip r:embed="rId8"/>
          <a:stretch>
            <a:fillRect/>
          </a:stretch>
        </p:blipFill>
        <p:spPr>
          <a:xfrm>
            <a:off x="5577167" y="2656472"/>
            <a:ext cx="2900262" cy="2060808"/>
          </a:xfrm>
          <a:prstGeom prst="rect">
            <a:avLst/>
          </a:prstGeom>
        </p:spPr>
      </p:pic>
      <p:pic>
        <p:nvPicPr>
          <p:cNvPr id="11" name="Picture 10"/>
          <p:cNvPicPr>
            <a:picLocks noChangeAspect="1"/>
          </p:cNvPicPr>
          <p:nvPr/>
        </p:nvPicPr>
        <p:blipFill>
          <a:blip r:embed="rId9"/>
          <a:stretch>
            <a:fillRect/>
          </a:stretch>
        </p:blipFill>
        <p:spPr>
          <a:xfrm>
            <a:off x="8457097" y="2624677"/>
            <a:ext cx="3330229" cy="2092603"/>
          </a:xfrm>
          <a:prstGeom prst="rect">
            <a:avLst/>
          </a:prstGeom>
        </p:spPr>
      </p:pic>
      <p:pic>
        <p:nvPicPr>
          <p:cNvPr id="12" name="Picture 11"/>
          <p:cNvPicPr>
            <a:picLocks noChangeAspect="1"/>
          </p:cNvPicPr>
          <p:nvPr/>
        </p:nvPicPr>
        <p:blipFill>
          <a:blip r:embed="rId10"/>
          <a:stretch>
            <a:fillRect/>
          </a:stretch>
        </p:blipFill>
        <p:spPr>
          <a:xfrm>
            <a:off x="0" y="4691901"/>
            <a:ext cx="2823350" cy="2166099"/>
          </a:xfrm>
          <a:prstGeom prst="rect">
            <a:avLst/>
          </a:prstGeom>
        </p:spPr>
      </p:pic>
      <p:pic>
        <p:nvPicPr>
          <p:cNvPr id="13" name="Picture 12"/>
          <p:cNvPicPr>
            <a:picLocks noChangeAspect="1"/>
          </p:cNvPicPr>
          <p:nvPr/>
        </p:nvPicPr>
        <p:blipFill>
          <a:blip r:embed="rId11"/>
          <a:stretch>
            <a:fillRect/>
          </a:stretch>
        </p:blipFill>
        <p:spPr>
          <a:xfrm>
            <a:off x="2823351" y="4691901"/>
            <a:ext cx="2753816" cy="2166099"/>
          </a:xfrm>
          <a:prstGeom prst="rect">
            <a:avLst/>
          </a:prstGeom>
        </p:spPr>
      </p:pic>
      <p:pic>
        <p:nvPicPr>
          <p:cNvPr id="14" name="Picture 13"/>
          <p:cNvPicPr>
            <a:picLocks noChangeAspect="1"/>
          </p:cNvPicPr>
          <p:nvPr/>
        </p:nvPicPr>
        <p:blipFill>
          <a:blip r:embed="rId12"/>
          <a:stretch>
            <a:fillRect/>
          </a:stretch>
        </p:blipFill>
        <p:spPr>
          <a:xfrm>
            <a:off x="5640224" y="4727685"/>
            <a:ext cx="2726110" cy="2006720"/>
          </a:xfrm>
          <a:prstGeom prst="rect">
            <a:avLst/>
          </a:prstGeom>
        </p:spPr>
      </p:pic>
      <p:pic>
        <p:nvPicPr>
          <p:cNvPr id="15" name="Picture 14"/>
          <p:cNvPicPr>
            <a:picLocks noChangeAspect="1"/>
          </p:cNvPicPr>
          <p:nvPr/>
        </p:nvPicPr>
        <p:blipFill>
          <a:blip r:embed="rId13"/>
          <a:stretch>
            <a:fillRect/>
          </a:stretch>
        </p:blipFill>
        <p:spPr>
          <a:xfrm>
            <a:off x="8366334" y="4691901"/>
            <a:ext cx="3368332" cy="2166099"/>
          </a:xfrm>
          <a:prstGeom prst="rect">
            <a:avLst/>
          </a:prstGeom>
        </p:spPr>
      </p:pic>
      <p:sp>
        <p:nvSpPr>
          <p:cNvPr id="16" name="TextBox 15"/>
          <p:cNvSpPr txBox="1"/>
          <p:nvPr/>
        </p:nvSpPr>
        <p:spPr>
          <a:xfrm>
            <a:off x="84800" y="78722"/>
            <a:ext cx="5982714" cy="369332"/>
          </a:xfrm>
          <a:prstGeom prst="rect">
            <a:avLst/>
          </a:prstGeom>
          <a:noFill/>
        </p:spPr>
        <p:txBody>
          <a:bodyPr wrap="square" rtlCol="0">
            <a:spAutoFit/>
          </a:bodyPr>
          <a:lstStyle/>
          <a:p>
            <a:r>
              <a:rPr lang="en-US" b="1" dirty="0" smtClean="0"/>
              <a:t>Doing the EDA analysis – checking Outliers</a:t>
            </a:r>
            <a:endParaRPr lang="en-IN" b="1" dirty="0"/>
          </a:p>
        </p:txBody>
      </p:sp>
    </p:spTree>
    <p:extLst>
      <p:ext uri="{BB962C8B-B14F-4D97-AF65-F5344CB8AC3E}">
        <p14:creationId xmlns:p14="http://schemas.microsoft.com/office/powerpoint/2010/main" val="3316660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583" y="264139"/>
            <a:ext cx="2403790" cy="1763892"/>
          </a:xfrm>
          <a:prstGeom prst="rect">
            <a:avLst/>
          </a:prstGeom>
        </p:spPr>
      </p:pic>
      <p:pic>
        <p:nvPicPr>
          <p:cNvPr id="3" name="Picture 2"/>
          <p:cNvPicPr>
            <a:picLocks noChangeAspect="1"/>
          </p:cNvPicPr>
          <p:nvPr/>
        </p:nvPicPr>
        <p:blipFill>
          <a:blip r:embed="rId3"/>
          <a:stretch>
            <a:fillRect/>
          </a:stretch>
        </p:blipFill>
        <p:spPr>
          <a:xfrm>
            <a:off x="2577593" y="198548"/>
            <a:ext cx="2652433" cy="1829484"/>
          </a:xfrm>
          <a:prstGeom prst="rect">
            <a:avLst/>
          </a:prstGeom>
        </p:spPr>
      </p:pic>
      <p:pic>
        <p:nvPicPr>
          <p:cNvPr id="4" name="Picture 3"/>
          <p:cNvPicPr>
            <a:picLocks noChangeAspect="1"/>
          </p:cNvPicPr>
          <p:nvPr/>
        </p:nvPicPr>
        <p:blipFill>
          <a:blip r:embed="rId4"/>
          <a:stretch>
            <a:fillRect/>
          </a:stretch>
        </p:blipFill>
        <p:spPr>
          <a:xfrm>
            <a:off x="5319757" y="198548"/>
            <a:ext cx="2897024" cy="1937901"/>
          </a:xfrm>
          <a:prstGeom prst="rect">
            <a:avLst/>
          </a:prstGeom>
        </p:spPr>
      </p:pic>
      <p:pic>
        <p:nvPicPr>
          <p:cNvPr id="5" name="Picture 4"/>
          <p:cNvPicPr>
            <a:picLocks noChangeAspect="1"/>
          </p:cNvPicPr>
          <p:nvPr/>
        </p:nvPicPr>
        <p:blipFill>
          <a:blip r:embed="rId5"/>
          <a:stretch>
            <a:fillRect/>
          </a:stretch>
        </p:blipFill>
        <p:spPr>
          <a:xfrm>
            <a:off x="8306512" y="231343"/>
            <a:ext cx="2897025" cy="1829483"/>
          </a:xfrm>
          <a:prstGeom prst="rect">
            <a:avLst/>
          </a:prstGeom>
        </p:spPr>
      </p:pic>
      <p:pic>
        <p:nvPicPr>
          <p:cNvPr id="6" name="Picture 5"/>
          <p:cNvPicPr>
            <a:picLocks noChangeAspect="1"/>
          </p:cNvPicPr>
          <p:nvPr/>
        </p:nvPicPr>
        <p:blipFill>
          <a:blip r:embed="rId6"/>
          <a:stretch>
            <a:fillRect/>
          </a:stretch>
        </p:blipFill>
        <p:spPr>
          <a:xfrm>
            <a:off x="91584" y="2060827"/>
            <a:ext cx="2403790" cy="1833878"/>
          </a:xfrm>
          <a:prstGeom prst="rect">
            <a:avLst/>
          </a:prstGeom>
        </p:spPr>
      </p:pic>
      <p:pic>
        <p:nvPicPr>
          <p:cNvPr id="7" name="Picture 6"/>
          <p:cNvPicPr>
            <a:picLocks noChangeAspect="1"/>
          </p:cNvPicPr>
          <p:nvPr/>
        </p:nvPicPr>
        <p:blipFill>
          <a:blip r:embed="rId7"/>
          <a:stretch>
            <a:fillRect/>
          </a:stretch>
        </p:blipFill>
        <p:spPr>
          <a:xfrm>
            <a:off x="2577592" y="2060826"/>
            <a:ext cx="2652433" cy="1851975"/>
          </a:xfrm>
          <a:prstGeom prst="rect">
            <a:avLst/>
          </a:prstGeom>
        </p:spPr>
      </p:pic>
      <p:pic>
        <p:nvPicPr>
          <p:cNvPr id="8" name="Picture 7"/>
          <p:cNvPicPr>
            <a:picLocks noChangeAspect="1"/>
          </p:cNvPicPr>
          <p:nvPr/>
        </p:nvPicPr>
        <p:blipFill>
          <a:blip r:embed="rId8"/>
          <a:stretch>
            <a:fillRect/>
          </a:stretch>
        </p:blipFill>
        <p:spPr>
          <a:xfrm>
            <a:off x="5230026" y="2093620"/>
            <a:ext cx="2986756" cy="1851975"/>
          </a:xfrm>
          <a:prstGeom prst="rect">
            <a:avLst/>
          </a:prstGeom>
        </p:spPr>
      </p:pic>
      <p:pic>
        <p:nvPicPr>
          <p:cNvPr id="9" name="Picture 8"/>
          <p:cNvPicPr>
            <a:picLocks noChangeAspect="1"/>
          </p:cNvPicPr>
          <p:nvPr/>
        </p:nvPicPr>
        <p:blipFill>
          <a:blip r:embed="rId9"/>
          <a:stretch>
            <a:fillRect/>
          </a:stretch>
        </p:blipFill>
        <p:spPr>
          <a:xfrm>
            <a:off x="8216782" y="2028031"/>
            <a:ext cx="3055122" cy="1917564"/>
          </a:xfrm>
          <a:prstGeom prst="rect">
            <a:avLst/>
          </a:prstGeom>
        </p:spPr>
      </p:pic>
      <p:pic>
        <p:nvPicPr>
          <p:cNvPr id="10" name="Picture 9"/>
          <p:cNvPicPr>
            <a:picLocks noChangeAspect="1"/>
          </p:cNvPicPr>
          <p:nvPr/>
        </p:nvPicPr>
        <p:blipFill>
          <a:blip r:embed="rId10"/>
          <a:stretch>
            <a:fillRect/>
          </a:stretch>
        </p:blipFill>
        <p:spPr>
          <a:xfrm>
            <a:off x="91583" y="3945595"/>
            <a:ext cx="2577591" cy="1924446"/>
          </a:xfrm>
          <a:prstGeom prst="rect">
            <a:avLst/>
          </a:prstGeom>
        </p:spPr>
      </p:pic>
      <p:pic>
        <p:nvPicPr>
          <p:cNvPr id="11" name="Picture 10"/>
          <p:cNvPicPr>
            <a:picLocks noChangeAspect="1"/>
          </p:cNvPicPr>
          <p:nvPr/>
        </p:nvPicPr>
        <p:blipFill>
          <a:blip r:embed="rId11"/>
          <a:stretch>
            <a:fillRect/>
          </a:stretch>
        </p:blipFill>
        <p:spPr>
          <a:xfrm>
            <a:off x="2574811" y="3959669"/>
            <a:ext cx="2655214" cy="1922327"/>
          </a:xfrm>
          <a:prstGeom prst="rect">
            <a:avLst/>
          </a:prstGeom>
        </p:spPr>
      </p:pic>
      <p:pic>
        <p:nvPicPr>
          <p:cNvPr id="12" name="Picture 11"/>
          <p:cNvPicPr>
            <a:picLocks noChangeAspect="1"/>
          </p:cNvPicPr>
          <p:nvPr/>
        </p:nvPicPr>
        <p:blipFill>
          <a:blip r:embed="rId12"/>
          <a:stretch>
            <a:fillRect/>
          </a:stretch>
        </p:blipFill>
        <p:spPr>
          <a:xfrm>
            <a:off x="5230026" y="3955899"/>
            <a:ext cx="2986756" cy="1926098"/>
          </a:xfrm>
          <a:prstGeom prst="rect">
            <a:avLst/>
          </a:prstGeom>
        </p:spPr>
      </p:pic>
      <p:pic>
        <p:nvPicPr>
          <p:cNvPr id="13" name="Picture 12"/>
          <p:cNvPicPr>
            <a:picLocks noChangeAspect="1"/>
          </p:cNvPicPr>
          <p:nvPr/>
        </p:nvPicPr>
        <p:blipFill>
          <a:blip r:embed="rId13"/>
          <a:stretch>
            <a:fillRect/>
          </a:stretch>
        </p:blipFill>
        <p:spPr>
          <a:xfrm>
            <a:off x="8108961" y="3945595"/>
            <a:ext cx="3162943" cy="2002278"/>
          </a:xfrm>
          <a:prstGeom prst="rect">
            <a:avLst/>
          </a:prstGeom>
        </p:spPr>
      </p:pic>
      <p:sp>
        <p:nvSpPr>
          <p:cNvPr id="14" name="TextBox 13"/>
          <p:cNvSpPr txBox="1"/>
          <p:nvPr/>
        </p:nvSpPr>
        <p:spPr>
          <a:xfrm>
            <a:off x="84800" y="78722"/>
            <a:ext cx="5982714" cy="369332"/>
          </a:xfrm>
          <a:prstGeom prst="rect">
            <a:avLst/>
          </a:prstGeom>
          <a:noFill/>
        </p:spPr>
        <p:txBody>
          <a:bodyPr wrap="square" rtlCol="0">
            <a:spAutoFit/>
          </a:bodyPr>
          <a:lstStyle/>
          <a:p>
            <a:r>
              <a:rPr lang="en-US" b="1" dirty="0" smtClean="0"/>
              <a:t>Doing the EDA analysis – checking Outliers</a:t>
            </a:r>
            <a:endParaRPr lang="en-IN" b="1" dirty="0"/>
          </a:p>
        </p:txBody>
      </p:sp>
    </p:spTree>
    <p:extLst>
      <p:ext uri="{BB962C8B-B14F-4D97-AF65-F5344CB8AC3E}">
        <p14:creationId xmlns:p14="http://schemas.microsoft.com/office/powerpoint/2010/main" val="4288179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910</Words>
  <Application>Microsoft Office PowerPoint</Application>
  <PresentationFormat>Widescreen</PresentationFormat>
  <Paragraphs>89</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freight-text-pro</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28</cp:revision>
  <dcterms:created xsi:type="dcterms:W3CDTF">2023-05-09T05:18:01Z</dcterms:created>
  <dcterms:modified xsi:type="dcterms:W3CDTF">2023-05-09T11:00:34Z</dcterms:modified>
</cp:coreProperties>
</file>